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handoutMasterIdLst>
    <p:handoutMasterId r:id="rId19"/>
  </p:handoutMasterIdLst>
  <p:sldIdLst>
    <p:sldId id="257" r:id="rId5"/>
    <p:sldId id="259" r:id="rId6"/>
    <p:sldId id="258" r:id="rId7"/>
    <p:sldId id="260" r:id="rId8"/>
    <p:sldId id="263" r:id="rId9"/>
    <p:sldId id="262" r:id="rId10"/>
    <p:sldId id="264" r:id="rId11"/>
    <p:sldId id="265" r:id="rId12"/>
    <p:sldId id="266" r:id="rId13"/>
    <p:sldId id="269" r:id="rId14"/>
    <p:sldId id="268" r:id="rId15"/>
    <p:sldId id="267" r:id="rId16"/>
    <p:sldId id="261" r:id="rId17"/>
  </p:sldIdLst>
  <p:sldSz cx="12188825"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496">
          <p15:clr>
            <a:srgbClr val="A4A3A4"/>
          </p15:clr>
        </p15:guide>
        <p15:guide id="3" orient="horz" pos="2880">
          <p15:clr>
            <a:srgbClr val="A4A3A4"/>
          </p15:clr>
        </p15:guide>
        <p15:guide id="4" orient="horz" pos="1056">
          <p15:clr>
            <a:srgbClr val="A4A3A4"/>
          </p15:clr>
        </p15:guide>
        <p15:guide id="5" orient="horz" pos="3888">
          <p15:clr>
            <a:srgbClr val="A4A3A4"/>
          </p15:clr>
        </p15:guide>
        <p15:guide id="6" orient="horz" pos="240">
          <p15:clr>
            <a:srgbClr val="A4A3A4"/>
          </p15:clr>
        </p15:guide>
        <p15:guide id="7" pos="3839">
          <p15:clr>
            <a:srgbClr val="A4A3A4"/>
          </p15:clr>
        </p15:guide>
        <p15:guide id="8" pos="527">
          <p15:clr>
            <a:srgbClr val="A4A3A4"/>
          </p15:clr>
        </p15:guide>
        <p15:guide id="9" pos="815">
          <p15:clr>
            <a:srgbClr val="A4A3A4"/>
          </p15:clr>
        </p15:guide>
        <p15:guide id="10" pos="6863">
          <p15:clr>
            <a:srgbClr val="A4A3A4"/>
          </p15:clr>
        </p15:guide>
        <p15:guide id="11" pos="6143">
          <p15:clr>
            <a:srgbClr val="A4A3A4"/>
          </p15:clr>
        </p15:guide>
        <p15:guide id="12" pos="4703">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8039" autoAdjust="0"/>
  </p:normalViewPr>
  <p:slideViewPr>
    <p:cSldViewPr>
      <p:cViewPr varScale="1">
        <p:scale>
          <a:sx n="53" d="100"/>
          <a:sy n="53" d="100"/>
        </p:scale>
        <p:origin x="858" y="72"/>
      </p:cViewPr>
      <p:guideLst>
        <p:guide orient="horz" pos="2160"/>
        <p:guide orient="horz" pos="2496"/>
        <p:guide orient="horz" pos="2880"/>
        <p:guide orient="horz" pos="1056"/>
        <p:guide orient="horz" pos="3888"/>
        <p:guide orient="horz" pos="240"/>
        <p:guide pos="3839"/>
        <p:guide pos="527"/>
        <p:guide pos="815"/>
        <p:guide pos="6863"/>
        <p:guide pos="6143"/>
        <p:guide pos="4703"/>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6" d="100"/>
          <a:sy n="76" d="100"/>
        </p:scale>
        <p:origin x="1680" y="96"/>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2FE47E-EE5F-441A-A054-619407E9AAAA}" type="doc">
      <dgm:prSet loTypeId="urn:microsoft.com/office/officeart/2005/8/layout/process1" loCatId="process" qsTypeId="urn:microsoft.com/office/officeart/2005/8/quickstyle/simple1" qsCatId="simple" csTypeId="urn:microsoft.com/office/officeart/2005/8/colors/accent1_2" csCatId="accent1" phldr="1"/>
      <dgm:spPr/>
    </dgm:pt>
    <dgm:pt modelId="{D2D84C02-C13D-4C93-BEF9-F4C9D4C80747}">
      <dgm:prSet phldrT="[Text]" custT="1"/>
      <dgm:spPr/>
      <dgm:t>
        <a:bodyPr/>
        <a:lstStyle/>
        <a:p>
          <a:r>
            <a:rPr lang="en-CA" sz="1600" dirty="0"/>
            <a:t>How do I do ALL the things, ALL the time, and NOT go crazy?</a:t>
          </a:r>
          <a:endParaRPr lang="en-CA" sz="600" dirty="0"/>
        </a:p>
      </dgm:t>
    </dgm:pt>
    <dgm:pt modelId="{9213E1C7-2AAA-443F-AFA4-C9429CA6DFF2}" type="parTrans" cxnId="{E411B938-6CB3-472B-B4A4-AD0DBF0F70D0}">
      <dgm:prSet/>
      <dgm:spPr/>
      <dgm:t>
        <a:bodyPr/>
        <a:lstStyle/>
        <a:p>
          <a:endParaRPr lang="en-CA"/>
        </a:p>
      </dgm:t>
    </dgm:pt>
    <dgm:pt modelId="{C0E2065E-3A89-443C-8845-AA0E33E3247F}" type="sibTrans" cxnId="{E411B938-6CB3-472B-B4A4-AD0DBF0F70D0}">
      <dgm:prSet/>
      <dgm:spPr/>
      <dgm:t>
        <a:bodyPr/>
        <a:lstStyle/>
        <a:p>
          <a:endParaRPr lang="en-CA"/>
        </a:p>
      </dgm:t>
    </dgm:pt>
    <dgm:pt modelId="{33928888-2CC8-44D1-91D8-5F89F7CD895A}">
      <dgm:prSet phldrT="[Text]" custT="1"/>
      <dgm:spPr/>
      <dgm:t>
        <a:bodyPr/>
        <a:lstStyle/>
        <a:p>
          <a:r>
            <a:rPr lang="en-CA" sz="1600" dirty="0"/>
            <a:t>How do I do some things, ALL the time, and not go crazy?</a:t>
          </a:r>
        </a:p>
      </dgm:t>
    </dgm:pt>
    <dgm:pt modelId="{381159F5-7689-4F6A-9339-B813754EF5E4}" type="parTrans" cxnId="{D9541996-8DAB-417B-8930-3C706B077A0F}">
      <dgm:prSet/>
      <dgm:spPr/>
      <dgm:t>
        <a:bodyPr/>
        <a:lstStyle/>
        <a:p>
          <a:endParaRPr lang="en-CA"/>
        </a:p>
      </dgm:t>
    </dgm:pt>
    <dgm:pt modelId="{CCD29C21-AC46-4882-9405-29CB33BAC08D}" type="sibTrans" cxnId="{D9541996-8DAB-417B-8930-3C706B077A0F}">
      <dgm:prSet/>
      <dgm:spPr/>
      <dgm:t>
        <a:bodyPr/>
        <a:lstStyle/>
        <a:p>
          <a:endParaRPr lang="en-CA"/>
        </a:p>
      </dgm:t>
    </dgm:pt>
    <dgm:pt modelId="{12270511-A52A-4340-9B18-408015E98677}">
      <dgm:prSet phldrT="[Text]" custT="1"/>
      <dgm:spPr/>
      <dgm:t>
        <a:bodyPr/>
        <a:lstStyle/>
        <a:p>
          <a:r>
            <a:rPr lang="en-CA" sz="1600" b="0" i="0" dirty="0"/>
            <a:t>How do I support my own well-being while simultaneously supporting the well-being of the student self, the family, the community, the land, the spirits, and the </a:t>
          </a:r>
          <a:r>
            <a:rPr lang="en-CA" sz="1800" b="0" i="0" dirty="0"/>
            <a:t>ancestors?</a:t>
          </a:r>
          <a:endParaRPr lang="en-CA" sz="1800" dirty="0"/>
        </a:p>
      </dgm:t>
    </dgm:pt>
    <dgm:pt modelId="{8D15D38E-F482-48E7-9E5F-04FDEEAB6C15}" type="parTrans" cxnId="{8713B761-6EE5-4536-8101-7070E431DF7E}">
      <dgm:prSet/>
      <dgm:spPr/>
      <dgm:t>
        <a:bodyPr/>
        <a:lstStyle/>
        <a:p>
          <a:endParaRPr lang="en-CA"/>
        </a:p>
      </dgm:t>
    </dgm:pt>
    <dgm:pt modelId="{1F3A6024-67D7-4976-AF0A-7EC21FF7FEBF}" type="sibTrans" cxnId="{8713B761-6EE5-4536-8101-7070E431DF7E}">
      <dgm:prSet/>
      <dgm:spPr/>
      <dgm:t>
        <a:bodyPr/>
        <a:lstStyle/>
        <a:p>
          <a:endParaRPr lang="en-CA"/>
        </a:p>
      </dgm:t>
    </dgm:pt>
    <dgm:pt modelId="{6AFB7623-A880-4B09-862D-2495730164E3}">
      <dgm:prSet phldrT="[Text]" custT="1"/>
      <dgm:spPr/>
      <dgm:t>
        <a:bodyPr/>
        <a:lstStyle/>
        <a:p>
          <a:r>
            <a:rPr lang="en-CA" sz="1600" dirty="0"/>
            <a:t>FPPL that applies to this: Learning supports the well-being of the self, the family, the community, the land, the spirits, and the ancestors</a:t>
          </a:r>
        </a:p>
      </dgm:t>
    </dgm:pt>
    <dgm:pt modelId="{D140CD1F-78BF-4BBC-BB58-AC7DDB3FE618}" type="parTrans" cxnId="{D24901C7-E4AC-4DF1-8C5F-7F6690F0D65D}">
      <dgm:prSet/>
      <dgm:spPr/>
      <dgm:t>
        <a:bodyPr/>
        <a:lstStyle/>
        <a:p>
          <a:endParaRPr lang="en-CA"/>
        </a:p>
      </dgm:t>
    </dgm:pt>
    <dgm:pt modelId="{A0B13B4D-CF7D-4D7D-B076-991F2899A860}" type="sibTrans" cxnId="{D24901C7-E4AC-4DF1-8C5F-7F6690F0D65D}">
      <dgm:prSet/>
      <dgm:spPr/>
      <dgm:t>
        <a:bodyPr/>
        <a:lstStyle/>
        <a:p>
          <a:endParaRPr lang="en-CA"/>
        </a:p>
      </dgm:t>
    </dgm:pt>
    <dgm:pt modelId="{692156D1-C54F-4204-A057-F8FE9849B4CB}" type="pres">
      <dgm:prSet presAssocID="{972FE47E-EE5F-441A-A054-619407E9AAAA}" presName="Name0" presStyleCnt="0">
        <dgm:presLayoutVars>
          <dgm:dir/>
          <dgm:resizeHandles val="exact"/>
        </dgm:presLayoutVars>
      </dgm:prSet>
      <dgm:spPr/>
    </dgm:pt>
    <dgm:pt modelId="{8192D410-96A7-4B64-BD02-6F6926171F6F}" type="pres">
      <dgm:prSet presAssocID="{D2D84C02-C13D-4C93-BEF9-F4C9D4C80747}" presName="node" presStyleLbl="node1" presStyleIdx="0" presStyleCnt="4" custLinFactNeighborX="-572" custLinFactNeighborY="-37682">
        <dgm:presLayoutVars>
          <dgm:bulletEnabled val="1"/>
        </dgm:presLayoutVars>
      </dgm:prSet>
      <dgm:spPr/>
    </dgm:pt>
    <dgm:pt modelId="{1F3065FD-B5AF-484D-8393-37E1BEDC2D01}" type="pres">
      <dgm:prSet presAssocID="{C0E2065E-3A89-443C-8845-AA0E33E3247F}" presName="sibTrans" presStyleLbl="sibTrans2D1" presStyleIdx="0" presStyleCnt="3"/>
      <dgm:spPr/>
    </dgm:pt>
    <dgm:pt modelId="{BB0DEAEF-8E88-462B-BBB7-1F3F8CC0359D}" type="pres">
      <dgm:prSet presAssocID="{C0E2065E-3A89-443C-8845-AA0E33E3247F}" presName="connectorText" presStyleLbl="sibTrans2D1" presStyleIdx="0" presStyleCnt="3"/>
      <dgm:spPr/>
    </dgm:pt>
    <dgm:pt modelId="{F1413072-F0C2-474A-A16A-45DE20A3EA5D}" type="pres">
      <dgm:prSet presAssocID="{33928888-2CC8-44D1-91D8-5F89F7CD895A}" presName="node" presStyleLbl="node1" presStyleIdx="1" presStyleCnt="4" custLinFactNeighborX="8495" custLinFactNeighborY="-7633">
        <dgm:presLayoutVars>
          <dgm:bulletEnabled val="1"/>
        </dgm:presLayoutVars>
      </dgm:prSet>
      <dgm:spPr/>
    </dgm:pt>
    <dgm:pt modelId="{C415FD5D-4E11-4170-8FFE-69C008BB9702}" type="pres">
      <dgm:prSet presAssocID="{CCD29C21-AC46-4882-9405-29CB33BAC08D}" presName="sibTrans" presStyleLbl="sibTrans2D1" presStyleIdx="1" presStyleCnt="3"/>
      <dgm:spPr/>
    </dgm:pt>
    <dgm:pt modelId="{3944E44C-D599-49BF-B28C-446F42B761B6}" type="pres">
      <dgm:prSet presAssocID="{CCD29C21-AC46-4882-9405-29CB33BAC08D}" presName="connectorText" presStyleLbl="sibTrans2D1" presStyleIdx="1" presStyleCnt="3"/>
      <dgm:spPr/>
    </dgm:pt>
    <dgm:pt modelId="{FB8E3C45-8EF5-49C5-B65E-C00D07B3F04E}" type="pres">
      <dgm:prSet presAssocID="{6AFB7623-A880-4B09-862D-2495730164E3}" presName="node" presStyleLbl="node1" presStyleIdx="2" presStyleCnt="4" custLinFactNeighborX="-3879" custLinFactNeighborY="12323">
        <dgm:presLayoutVars>
          <dgm:bulletEnabled val="1"/>
        </dgm:presLayoutVars>
      </dgm:prSet>
      <dgm:spPr/>
    </dgm:pt>
    <dgm:pt modelId="{CD3CF38B-8767-4DDD-A723-20F194024F2C}" type="pres">
      <dgm:prSet presAssocID="{A0B13B4D-CF7D-4D7D-B076-991F2899A860}" presName="sibTrans" presStyleLbl="sibTrans2D1" presStyleIdx="2" presStyleCnt="3"/>
      <dgm:spPr/>
    </dgm:pt>
    <dgm:pt modelId="{2284BC7D-86F4-42E1-9762-6BFD7B640A84}" type="pres">
      <dgm:prSet presAssocID="{A0B13B4D-CF7D-4D7D-B076-991F2899A860}" presName="connectorText" presStyleLbl="sibTrans2D1" presStyleIdx="2" presStyleCnt="3"/>
      <dgm:spPr/>
    </dgm:pt>
    <dgm:pt modelId="{C9DC49FE-8A48-4C86-B786-189B393885F5}" type="pres">
      <dgm:prSet presAssocID="{12270511-A52A-4340-9B18-408015E98677}" presName="node" presStyleLbl="node1" presStyleIdx="3" presStyleCnt="4" custLinFactNeighborX="-15661" custLinFactNeighborY="36116">
        <dgm:presLayoutVars>
          <dgm:bulletEnabled val="1"/>
        </dgm:presLayoutVars>
      </dgm:prSet>
      <dgm:spPr/>
    </dgm:pt>
  </dgm:ptLst>
  <dgm:cxnLst>
    <dgm:cxn modelId="{297C161A-D735-472A-BD70-CDDE2C588BAF}" type="presOf" srcId="{CCD29C21-AC46-4882-9405-29CB33BAC08D}" destId="{C415FD5D-4E11-4170-8FFE-69C008BB9702}" srcOrd="0" destOrd="0" presId="urn:microsoft.com/office/officeart/2005/8/layout/process1"/>
    <dgm:cxn modelId="{CB810533-34E1-4D1B-B6AE-4FA7137D054A}" type="presOf" srcId="{972FE47E-EE5F-441A-A054-619407E9AAAA}" destId="{692156D1-C54F-4204-A057-F8FE9849B4CB}" srcOrd="0" destOrd="0" presId="urn:microsoft.com/office/officeart/2005/8/layout/process1"/>
    <dgm:cxn modelId="{F8CE3336-C7BD-4C3F-9ECE-6F106A715DD6}" type="presOf" srcId="{D2D84C02-C13D-4C93-BEF9-F4C9D4C80747}" destId="{8192D410-96A7-4B64-BD02-6F6926171F6F}" srcOrd="0" destOrd="0" presId="urn:microsoft.com/office/officeart/2005/8/layout/process1"/>
    <dgm:cxn modelId="{E411B938-6CB3-472B-B4A4-AD0DBF0F70D0}" srcId="{972FE47E-EE5F-441A-A054-619407E9AAAA}" destId="{D2D84C02-C13D-4C93-BEF9-F4C9D4C80747}" srcOrd="0" destOrd="0" parTransId="{9213E1C7-2AAA-443F-AFA4-C9429CA6DFF2}" sibTransId="{C0E2065E-3A89-443C-8845-AA0E33E3247F}"/>
    <dgm:cxn modelId="{0375E05F-FF43-4A7C-9853-53883F23182F}" type="presOf" srcId="{CCD29C21-AC46-4882-9405-29CB33BAC08D}" destId="{3944E44C-D599-49BF-B28C-446F42B761B6}" srcOrd="1" destOrd="0" presId="urn:microsoft.com/office/officeart/2005/8/layout/process1"/>
    <dgm:cxn modelId="{8713B761-6EE5-4536-8101-7070E431DF7E}" srcId="{972FE47E-EE5F-441A-A054-619407E9AAAA}" destId="{12270511-A52A-4340-9B18-408015E98677}" srcOrd="3" destOrd="0" parTransId="{8D15D38E-F482-48E7-9E5F-04FDEEAB6C15}" sibTransId="{1F3A6024-67D7-4976-AF0A-7EC21FF7FEBF}"/>
    <dgm:cxn modelId="{477EE76A-F016-42B2-89E4-3919895632D1}" type="presOf" srcId="{A0B13B4D-CF7D-4D7D-B076-991F2899A860}" destId="{2284BC7D-86F4-42E1-9762-6BFD7B640A84}" srcOrd="1" destOrd="0" presId="urn:microsoft.com/office/officeart/2005/8/layout/process1"/>
    <dgm:cxn modelId="{1F8B9955-1F47-4545-9D15-AB89BEBD117B}" type="presOf" srcId="{12270511-A52A-4340-9B18-408015E98677}" destId="{C9DC49FE-8A48-4C86-B786-189B393885F5}" srcOrd="0" destOrd="0" presId="urn:microsoft.com/office/officeart/2005/8/layout/process1"/>
    <dgm:cxn modelId="{6B308159-E88B-444D-BF8F-E83C7D6E012F}" type="presOf" srcId="{33928888-2CC8-44D1-91D8-5F89F7CD895A}" destId="{F1413072-F0C2-474A-A16A-45DE20A3EA5D}" srcOrd="0" destOrd="0" presId="urn:microsoft.com/office/officeart/2005/8/layout/process1"/>
    <dgm:cxn modelId="{0255F193-C516-4613-AC2C-5C4B581DFFAC}" type="presOf" srcId="{6AFB7623-A880-4B09-862D-2495730164E3}" destId="{FB8E3C45-8EF5-49C5-B65E-C00D07B3F04E}" srcOrd="0" destOrd="0" presId="urn:microsoft.com/office/officeart/2005/8/layout/process1"/>
    <dgm:cxn modelId="{D9541996-8DAB-417B-8930-3C706B077A0F}" srcId="{972FE47E-EE5F-441A-A054-619407E9AAAA}" destId="{33928888-2CC8-44D1-91D8-5F89F7CD895A}" srcOrd="1" destOrd="0" parTransId="{381159F5-7689-4F6A-9339-B813754EF5E4}" sibTransId="{CCD29C21-AC46-4882-9405-29CB33BAC08D}"/>
    <dgm:cxn modelId="{765F319E-BEBF-405D-94D5-8E3F4E643F32}" type="presOf" srcId="{C0E2065E-3A89-443C-8845-AA0E33E3247F}" destId="{BB0DEAEF-8E88-462B-BBB7-1F3F8CC0359D}" srcOrd="1" destOrd="0" presId="urn:microsoft.com/office/officeart/2005/8/layout/process1"/>
    <dgm:cxn modelId="{D24901C7-E4AC-4DF1-8C5F-7F6690F0D65D}" srcId="{972FE47E-EE5F-441A-A054-619407E9AAAA}" destId="{6AFB7623-A880-4B09-862D-2495730164E3}" srcOrd="2" destOrd="0" parTransId="{D140CD1F-78BF-4BBC-BB58-AC7DDB3FE618}" sibTransId="{A0B13B4D-CF7D-4D7D-B076-991F2899A860}"/>
    <dgm:cxn modelId="{1FB08FF3-A600-4F04-8458-29871D80A0C4}" type="presOf" srcId="{C0E2065E-3A89-443C-8845-AA0E33E3247F}" destId="{1F3065FD-B5AF-484D-8393-37E1BEDC2D01}" srcOrd="0" destOrd="0" presId="urn:microsoft.com/office/officeart/2005/8/layout/process1"/>
    <dgm:cxn modelId="{D18A52FD-2DAD-4AA8-8580-83F4745B717A}" type="presOf" srcId="{A0B13B4D-CF7D-4D7D-B076-991F2899A860}" destId="{CD3CF38B-8767-4DDD-A723-20F194024F2C}" srcOrd="0" destOrd="0" presId="urn:microsoft.com/office/officeart/2005/8/layout/process1"/>
    <dgm:cxn modelId="{289E04D6-80E0-4804-B41E-DACC0773557B}" type="presParOf" srcId="{692156D1-C54F-4204-A057-F8FE9849B4CB}" destId="{8192D410-96A7-4B64-BD02-6F6926171F6F}" srcOrd="0" destOrd="0" presId="urn:microsoft.com/office/officeart/2005/8/layout/process1"/>
    <dgm:cxn modelId="{93E8DDBC-E8D2-43E7-9A4C-FB2F38F03BA4}" type="presParOf" srcId="{692156D1-C54F-4204-A057-F8FE9849B4CB}" destId="{1F3065FD-B5AF-484D-8393-37E1BEDC2D01}" srcOrd="1" destOrd="0" presId="urn:microsoft.com/office/officeart/2005/8/layout/process1"/>
    <dgm:cxn modelId="{46FD005D-F31D-4E0F-8B2D-101B172E9EF4}" type="presParOf" srcId="{1F3065FD-B5AF-484D-8393-37E1BEDC2D01}" destId="{BB0DEAEF-8E88-462B-BBB7-1F3F8CC0359D}" srcOrd="0" destOrd="0" presId="urn:microsoft.com/office/officeart/2005/8/layout/process1"/>
    <dgm:cxn modelId="{98DB8735-06C8-44C2-BF8B-69D9DC45F109}" type="presParOf" srcId="{692156D1-C54F-4204-A057-F8FE9849B4CB}" destId="{F1413072-F0C2-474A-A16A-45DE20A3EA5D}" srcOrd="2" destOrd="0" presId="urn:microsoft.com/office/officeart/2005/8/layout/process1"/>
    <dgm:cxn modelId="{07B3670C-1EE6-4C2A-AEAA-6C85837FA6CD}" type="presParOf" srcId="{692156D1-C54F-4204-A057-F8FE9849B4CB}" destId="{C415FD5D-4E11-4170-8FFE-69C008BB9702}" srcOrd="3" destOrd="0" presId="urn:microsoft.com/office/officeart/2005/8/layout/process1"/>
    <dgm:cxn modelId="{FFF6255D-301A-4D1B-B2AE-65FBC802FDBE}" type="presParOf" srcId="{C415FD5D-4E11-4170-8FFE-69C008BB9702}" destId="{3944E44C-D599-49BF-B28C-446F42B761B6}" srcOrd="0" destOrd="0" presId="urn:microsoft.com/office/officeart/2005/8/layout/process1"/>
    <dgm:cxn modelId="{2D412A46-E138-4119-B08C-6EFF549EA93A}" type="presParOf" srcId="{692156D1-C54F-4204-A057-F8FE9849B4CB}" destId="{FB8E3C45-8EF5-49C5-B65E-C00D07B3F04E}" srcOrd="4" destOrd="0" presId="urn:microsoft.com/office/officeart/2005/8/layout/process1"/>
    <dgm:cxn modelId="{364392EC-F69C-4A94-B3AF-8CCCAB832EAA}" type="presParOf" srcId="{692156D1-C54F-4204-A057-F8FE9849B4CB}" destId="{CD3CF38B-8767-4DDD-A723-20F194024F2C}" srcOrd="5" destOrd="0" presId="urn:microsoft.com/office/officeart/2005/8/layout/process1"/>
    <dgm:cxn modelId="{6D84F15A-468D-4E4F-A00B-09A5FE6A9106}" type="presParOf" srcId="{CD3CF38B-8767-4DDD-A723-20F194024F2C}" destId="{2284BC7D-86F4-42E1-9762-6BFD7B640A84}" srcOrd="0" destOrd="0" presId="urn:microsoft.com/office/officeart/2005/8/layout/process1"/>
    <dgm:cxn modelId="{DC553457-8AEF-45D4-8CF9-CE0454E47275}" type="presParOf" srcId="{692156D1-C54F-4204-A057-F8FE9849B4CB}" destId="{C9DC49FE-8A48-4C86-B786-189B393885F5}"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92D410-96A7-4B64-BD02-6F6926171F6F}">
      <dsp:nvSpPr>
        <dsp:cNvPr id="0" name=""/>
        <dsp:cNvSpPr/>
      </dsp:nvSpPr>
      <dsp:spPr>
        <a:xfrm>
          <a:off x="0" y="0"/>
          <a:ext cx="2341944" cy="2518734"/>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t>How do I do ALL the things, ALL the time, and NOT go crazy?</a:t>
          </a:r>
          <a:endParaRPr lang="en-CA" sz="600" kern="1200" dirty="0"/>
        </a:p>
      </dsp:txBody>
      <dsp:txXfrm>
        <a:off x="68593" y="68593"/>
        <a:ext cx="2204758" cy="2381548"/>
      </dsp:txXfrm>
    </dsp:sp>
    <dsp:sp modelId="{1F3065FD-B5AF-484D-8393-37E1BEDC2D01}">
      <dsp:nvSpPr>
        <dsp:cNvPr id="0" name=""/>
        <dsp:cNvSpPr/>
      </dsp:nvSpPr>
      <dsp:spPr>
        <a:xfrm rot="726504">
          <a:off x="2591212" y="1333064"/>
          <a:ext cx="553829" cy="5808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CA" sz="2200" kern="1200"/>
        </a:p>
      </dsp:txBody>
      <dsp:txXfrm>
        <a:off x="2593060" y="1431798"/>
        <a:ext cx="387680" cy="348482"/>
      </dsp:txXfrm>
    </dsp:sp>
    <dsp:sp modelId="{F1413072-F0C2-474A-A16A-45DE20A3EA5D}">
      <dsp:nvSpPr>
        <dsp:cNvPr id="0" name=""/>
        <dsp:cNvSpPr/>
      </dsp:nvSpPr>
      <dsp:spPr>
        <a:xfrm>
          <a:off x="3363658" y="721621"/>
          <a:ext cx="2341944" cy="2518734"/>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t>How do I do some things, ALL the time, and not go crazy?</a:t>
          </a:r>
        </a:p>
      </dsp:txBody>
      <dsp:txXfrm>
        <a:off x="3432251" y="790214"/>
        <a:ext cx="2204758" cy="2381548"/>
      </dsp:txXfrm>
    </dsp:sp>
    <dsp:sp modelId="{C415FD5D-4E11-4170-8FFE-69C008BB9702}">
      <dsp:nvSpPr>
        <dsp:cNvPr id="0" name=""/>
        <dsp:cNvSpPr/>
      </dsp:nvSpPr>
      <dsp:spPr>
        <a:xfrm rot="541802">
          <a:off x="5908088" y="1943863"/>
          <a:ext cx="440515" cy="5808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CA" sz="2200" kern="1200"/>
        </a:p>
      </dsp:txBody>
      <dsp:txXfrm>
        <a:off x="5908907" y="2049652"/>
        <a:ext cx="308361" cy="348482"/>
      </dsp:txXfrm>
    </dsp:sp>
    <dsp:sp modelId="{FB8E3C45-8EF5-49C5-B65E-C00D07B3F04E}">
      <dsp:nvSpPr>
        <dsp:cNvPr id="0" name=""/>
        <dsp:cNvSpPr/>
      </dsp:nvSpPr>
      <dsp:spPr>
        <a:xfrm>
          <a:off x="6526463" y="1224260"/>
          <a:ext cx="2341944" cy="2518734"/>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t>FPPL that applies to this: Learning supports the well-being of the self, the family, the community, the land, the spirits, and the ancestors</a:t>
          </a:r>
        </a:p>
      </dsp:txBody>
      <dsp:txXfrm>
        <a:off x="6595056" y="1292853"/>
        <a:ext cx="2204758" cy="2381548"/>
      </dsp:txXfrm>
    </dsp:sp>
    <dsp:sp modelId="{CD3CF38B-8767-4DDD-A723-20F194024F2C}">
      <dsp:nvSpPr>
        <dsp:cNvPr id="0" name=""/>
        <dsp:cNvSpPr/>
      </dsp:nvSpPr>
      <dsp:spPr>
        <a:xfrm rot="642646">
          <a:off x="9071127" y="2495211"/>
          <a:ext cx="445761" cy="5808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CA" sz="2200" kern="1200"/>
        </a:p>
      </dsp:txBody>
      <dsp:txXfrm>
        <a:off x="9072292" y="2598944"/>
        <a:ext cx="312033" cy="348482"/>
      </dsp:txXfrm>
    </dsp:sp>
    <dsp:sp modelId="{C9DC49FE-8A48-4C86-B786-189B393885F5}">
      <dsp:nvSpPr>
        <dsp:cNvPr id="0" name=""/>
        <dsp:cNvSpPr/>
      </dsp:nvSpPr>
      <dsp:spPr>
        <a:xfrm>
          <a:off x="9694815" y="1823542"/>
          <a:ext cx="2341944" cy="2518734"/>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b="0" i="0" kern="1200" dirty="0"/>
            <a:t>How do I support my own well-being while simultaneously supporting the well-being of the student self, the family, the community, the land, the spirits, and the </a:t>
          </a:r>
          <a:r>
            <a:rPr lang="en-CA" sz="1800" b="0" i="0" kern="1200" dirty="0"/>
            <a:t>ancestors?</a:t>
          </a:r>
          <a:endParaRPr lang="en-CA" sz="1800" kern="1200" dirty="0"/>
        </a:p>
      </dsp:txBody>
      <dsp:txXfrm>
        <a:off x="9763408" y="1892135"/>
        <a:ext cx="2204758" cy="238154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BA5A207F-0F91-42F2-96D0-049C6003623B}" type="datetimeFigureOut">
              <a:rPr lang="en-US"/>
              <a:t>8/12/2021</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9C567D4A-04CB-4EDF-8FB1-342A02FC8EC5}" type="slidenum">
              <a:rPr/>
              <a:t>‹#›</a:t>
            </a:fld>
            <a:endParaRPr/>
          </a:p>
        </p:txBody>
      </p:sp>
    </p:spTree>
    <p:extLst>
      <p:ext uri="{BB962C8B-B14F-4D97-AF65-F5344CB8AC3E}">
        <p14:creationId xmlns:p14="http://schemas.microsoft.com/office/powerpoint/2010/main" val="1580125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48CC13F5-F2B1-464B-BE8F-27ABFBD2FBDE}" type="datetimeFigureOut">
              <a:rPr lang="en-US"/>
              <a:t>8/12/2021</a:t>
            </a:fld>
            <a:endParaRPr/>
          </a:p>
        </p:txBody>
      </p:sp>
      <p:sp>
        <p:nvSpPr>
          <p:cNvPr id="4" name="Slide Image Placeholder 3"/>
          <p:cNvSpPr>
            <a:spLocks noGrp="1" noRot="1" noChangeAspect="1"/>
          </p:cNvSpPr>
          <p:nvPr>
            <p:ph type="sldImg" idx="2"/>
          </p:nvPr>
        </p:nvSpPr>
        <p:spPr>
          <a:xfrm>
            <a:off x="423863" y="704850"/>
            <a:ext cx="6254750" cy="3519488"/>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2E61351F-DBB1-4664-ADA9-83BC7CB8848D}" type="slidenum">
              <a:rPr/>
              <a:t>‹#›</a:t>
            </a:fld>
            <a:endParaRPr/>
          </a:p>
        </p:txBody>
      </p:sp>
    </p:spTree>
    <p:extLst>
      <p:ext uri="{BB962C8B-B14F-4D97-AF65-F5344CB8AC3E}">
        <p14:creationId xmlns:p14="http://schemas.microsoft.com/office/powerpoint/2010/main" val="3642362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Intro</a:t>
            </a:r>
          </a:p>
          <a:p>
            <a:r>
              <a:rPr lang="en-CA" dirty="0"/>
              <a:t>Land Acknowledgement</a:t>
            </a:r>
          </a:p>
          <a:p>
            <a:r>
              <a:rPr lang="en-CA" dirty="0"/>
              <a:t>We studied the connections between learning and story quite a bit in this class, so for my Inquiry Assignment, I am going to be telling you a story.</a:t>
            </a:r>
          </a:p>
        </p:txBody>
      </p:sp>
      <p:sp>
        <p:nvSpPr>
          <p:cNvPr id="4" name="Slide Number Placeholder 3"/>
          <p:cNvSpPr>
            <a:spLocks noGrp="1"/>
          </p:cNvSpPr>
          <p:nvPr>
            <p:ph type="sldNum" sz="quarter" idx="5"/>
          </p:nvPr>
        </p:nvSpPr>
        <p:spPr/>
        <p:txBody>
          <a:bodyPr/>
          <a:lstStyle/>
          <a:p>
            <a:fld id="{2E61351F-DBB1-4664-ADA9-83BC7CB8848D}" type="slidenum">
              <a:rPr lang="en-CA" smtClean="0"/>
              <a:t>1</a:t>
            </a:fld>
            <a:endParaRPr lang="en-CA"/>
          </a:p>
        </p:txBody>
      </p:sp>
    </p:spTree>
    <p:extLst>
      <p:ext uri="{BB962C8B-B14F-4D97-AF65-F5344CB8AC3E}">
        <p14:creationId xmlns:p14="http://schemas.microsoft.com/office/powerpoint/2010/main" val="4275531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E61351F-DBB1-4664-ADA9-83BC7CB8848D}" type="slidenum">
              <a:rPr lang="en-CA" smtClean="0"/>
              <a:t>10</a:t>
            </a:fld>
            <a:endParaRPr lang="en-CA"/>
          </a:p>
        </p:txBody>
      </p:sp>
    </p:spTree>
    <p:extLst>
      <p:ext uri="{BB962C8B-B14F-4D97-AF65-F5344CB8AC3E}">
        <p14:creationId xmlns:p14="http://schemas.microsoft.com/office/powerpoint/2010/main" val="3928493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Which was: (read slide and bullets)</a:t>
            </a:r>
          </a:p>
          <a:p>
            <a:endParaRPr lang="en-CA" dirty="0"/>
          </a:p>
          <a:p>
            <a:pPr marL="235572" indent="-235572">
              <a:buAutoNum type="arabicPeriod"/>
            </a:pPr>
            <a:r>
              <a:rPr lang="en-CA" dirty="0"/>
              <a:t>(read) Additionally, when I model focusing on myself when I need to, it also shows students that it is alright to focus on themselves when they need to. In this way, a teacher can support themselves while simultaneously supporting the self of the student – So this one aspect worked out! </a:t>
            </a:r>
          </a:p>
          <a:p>
            <a:pPr marL="235572" indent="-235572">
              <a:buAutoNum type="arabicPeriod"/>
            </a:pPr>
            <a:r>
              <a:rPr lang="en-CA" dirty="0"/>
              <a:t>However, (read)</a:t>
            </a:r>
          </a:p>
          <a:p>
            <a:endParaRPr lang="en-CA" dirty="0"/>
          </a:p>
          <a:p>
            <a:r>
              <a:rPr lang="en-CA" dirty="0"/>
              <a:t>3.  … What, exactly  will I do to support the well-being of the self, the family, the community, the land, the spirits, and the ancestors? How will I support them individually, or as a collective? When, How much?</a:t>
            </a:r>
          </a:p>
        </p:txBody>
      </p:sp>
      <p:sp>
        <p:nvSpPr>
          <p:cNvPr id="4" name="Slide Number Placeholder 3"/>
          <p:cNvSpPr>
            <a:spLocks noGrp="1"/>
          </p:cNvSpPr>
          <p:nvPr>
            <p:ph type="sldNum" sz="quarter" idx="5"/>
          </p:nvPr>
        </p:nvSpPr>
        <p:spPr/>
        <p:txBody>
          <a:bodyPr/>
          <a:lstStyle/>
          <a:p>
            <a:fld id="{2E61351F-DBB1-4664-ADA9-83BC7CB8848D}" type="slidenum">
              <a:rPr lang="en-CA" smtClean="0"/>
              <a:t>11</a:t>
            </a:fld>
            <a:endParaRPr lang="en-CA"/>
          </a:p>
        </p:txBody>
      </p:sp>
    </p:spTree>
    <p:extLst>
      <p:ext uri="{BB962C8B-B14F-4D97-AF65-F5344CB8AC3E}">
        <p14:creationId xmlns:p14="http://schemas.microsoft.com/office/powerpoint/2010/main" val="2323901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Firstly, </a:t>
            </a:r>
          </a:p>
          <a:p>
            <a:r>
              <a:rPr lang="en-CA" dirty="0"/>
              <a:t>I could still work on my model – I don’t like that it looks fixed on the screen. I would like to try something with wire and beads, to see if I could build a 3-D, tangible piece that represents my thinking better and allows for movement, or maybe an animated, computer model if I ever got really ambitious. </a:t>
            </a:r>
          </a:p>
          <a:p>
            <a:endParaRPr lang="en-CA" dirty="0"/>
          </a:p>
          <a:p>
            <a:r>
              <a:rPr lang="en-CA" dirty="0"/>
              <a:t>Secondly, </a:t>
            </a:r>
          </a:p>
          <a:p>
            <a:r>
              <a:rPr lang="en-CA" dirty="0"/>
              <a:t>Relief - I don’t have to do it all, and I’m not slacking if I don’t do it all!</a:t>
            </a:r>
          </a:p>
          <a:p>
            <a:endParaRPr lang="en-CA" dirty="0"/>
          </a:p>
          <a:p>
            <a:r>
              <a:rPr lang="en-CA" dirty="0"/>
              <a:t>Next, </a:t>
            </a:r>
          </a:p>
          <a:p>
            <a:r>
              <a:rPr lang="en-CA" dirty="0"/>
              <a:t>It’s ok to slow down and focus on one thing; do it well and so that I can finish and I don’t have to juggle it anymore. </a:t>
            </a:r>
          </a:p>
          <a:p>
            <a:endParaRPr lang="en-CA" dirty="0"/>
          </a:p>
          <a:p>
            <a:r>
              <a:rPr lang="en-CA" dirty="0"/>
              <a:t>Also, </a:t>
            </a:r>
          </a:p>
          <a:p>
            <a:r>
              <a:rPr lang="en-CA" dirty="0"/>
              <a:t>Whether maintaining myself through self-care or other means, or  maintaining your relationships with the people and other aspects that I care about, maintenance needs to be done to keep things from falling apart. </a:t>
            </a:r>
          </a:p>
          <a:p>
            <a:r>
              <a:rPr lang="en-CA" dirty="0"/>
              <a:t>As well, </a:t>
            </a:r>
          </a:p>
          <a:p>
            <a:r>
              <a:rPr lang="en-CA" dirty="0"/>
              <a:t>Only make space for the things you care about, and push the rest into the periphery. </a:t>
            </a:r>
          </a:p>
          <a:p>
            <a:endParaRPr lang="en-CA" dirty="0"/>
          </a:p>
          <a:p>
            <a:r>
              <a:rPr lang="en-CA" dirty="0"/>
              <a:t>And Finally, </a:t>
            </a:r>
          </a:p>
          <a:p>
            <a:r>
              <a:rPr lang="en-CA" dirty="0"/>
              <a:t>Inquiry might not be completely and utterly evil – after all, it helped dig me out of the pit of despair that I was in I started this block. </a:t>
            </a:r>
          </a:p>
          <a:p>
            <a:r>
              <a:rPr lang="en-CA" dirty="0"/>
              <a:t>I think the villain might have actually been my own unwillingness to change what I had done for so long, that wasn’t working anymore. </a:t>
            </a:r>
          </a:p>
          <a:p>
            <a:r>
              <a:rPr lang="en-CA" dirty="0"/>
              <a:t>So, as a villain somewhat – at least partially – redeemed, I have to admit that </a:t>
            </a:r>
          </a:p>
          <a:p>
            <a:r>
              <a:rPr lang="en-CA" dirty="0"/>
              <a:t>The learning from this inquiry project helped me to regain and then maintain the focus I needed to get through each assignment of this Block, one at a time, even when it felt like I was never going to be done. </a:t>
            </a:r>
          </a:p>
          <a:p>
            <a:r>
              <a:rPr lang="en-CA" dirty="0"/>
              <a:t>I’m still not it’s biggest fan, but overall, begrudgingly, I have to give some credit to Inquiry. </a:t>
            </a:r>
          </a:p>
          <a:p>
            <a:endParaRPr lang="en-CA" dirty="0"/>
          </a:p>
        </p:txBody>
      </p:sp>
      <p:sp>
        <p:nvSpPr>
          <p:cNvPr id="4" name="Slide Number Placeholder 3"/>
          <p:cNvSpPr>
            <a:spLocks noGrp="1"/>
          </p:cNvSpPr>
          <p:nvPr>
            <p:ph type="sldNum" sz="quarter" idx="5"/>
          </p:nvPr>
        </p:nvSpPr>
        <p:spPr/>
        <p:txBody>
          <a:bodyPr/>
          <a:lstStyle/>
          <a:p>
            <a:fld id="{2E61351F-DBB1-4664-ADA9-83BC7CB8848D}" type="slidenum">
              <a:rPr lang="en-CA" smtClean="0"/>
              <a:t>12</a:t>
            </a:fld>
            <a:endParaRPr lang="en-CA"/>
          </a:p>
        </p:txBody>
      </p:sp>
    </p:spTree>
    <p:extLst>
      <p:ext uri="{BB962C8B-B14F-4D97-AF65-F5344CB8AC3E}">
        <p14:creationId xmlns:p14="http://schemas.microsoft.com/office/powerpoint/2010/main" val="21108823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E61351F-DBB1-4664-ADA9-83BC7CB8848D}" type="slidenum">
              <a:rPr lang="en-CA" smtClean="0"/>
              <a:t>13</a:t>
            </a:fld>
            <a:endParaRPr lang="en-CA"/>
          </a:p>
        </p:txBody>
      </p:sp>
    </p:spTree>
    <p:extLst>
      <p:ext uri="{BB962C8B-B14F-4D97-AF65-F5344CB8AC3E}">
        <p14:creationId xmlns:p14="http://schemas.microsoft.com/office/powerpoint/2010/main" val="3050689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Food, Shelter, Money,</a:t>
            </a:r>
            <a:r>
              <a:rPr lang="en-CA" baseline="0" dirty="0"/>
              <a:t> Health, Time, Family, Bills, School. </a:t>
            </a:r>
          </a:p>
          <a:p>
            <a:r>
              <a:rPr lang="en-CA" baseline="0" dirty="0"/>
              <a:t>You get the picture!</a:t>
            </a:r>
          </a:p>
        </p:txBody>
      </p:sp>
      <p:sp>
        <p:nvSpPr>
          <p:cNvPr id="4" name="Slide Number Placeholder 3"/>
          <p:cNvSpPr>
            <a:spLocks noGrp="1"/>
          </p:cNvSpPr>
          <p:nvPr>
            <p:ph type="sldNum" sz="quarter" idx="5"/>
          </p:nvPr>
        </p:nvSpPr>
        <p:spPr/>
        <p:txBody>
          <a:bodyPr/>
          <a:lstStyle/>
          <a:p>
            <a:fld id="{2E61351F-DBB1-4664-ADA9-83BC7CB8848D}" type="slidenum">
              <a:rPr lang="en-CA" smtClean="0"/>
              <a:t>2</a:t>
            </a:fld>
            <a:endParaRPr lang="en-CA"/>
          </a:p>
        </p:txBody>
      </p:sp>
    </p:spTree>
    <p:extLst>
      <p:ext uri="{BB962C8B-B14F-4D97-AF65-F5344CB8AC3E}">
        <p14:creationId xmlns:p14="http://schemas.microsoft.com/office/powerpoint/2010/main" val="335603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was no way to do it all</a:t>
            </a:r>
          </a:p>
          <a:p>
            <a:r>
              <a:rPr lang="en-US" dirty="0"/>
              <a:t>Things were starting to crumble. </a:t>
            </a:r>
          </a:p>
          <a:p>
            <a:r>
              <a:rPr lang="en-US" dirty="0"/>
              <a:t>I was starting to think that maybe I couldn’t get through program. </a:t>
            </a:r>
          </a:p>
          <a:p>
            <a:endParaRPr lang="en-CA" dirty="0"/>
          </a:p>
        </p:txBody>
      </p:sp>
      <p:sp>
        <p:nvSpPr>
          <p:cNvPr id="4" name="Slide Number Placeholder 3"/>
          <p:cNvSpPr>
            <a:spLocks noGrp="1"/>
          </p:cNvSpPr>
          <p:nvPr>
            <p:ph type="sldNum" sz="quarter" idx="5"/>
          </p:nvPr>
        </p:nvSpPr>
        <p:spPr/>
        <p:txBody>
          <a:bodyPr/>
          <a:lstStyle/>
          <a:p>
            <a:fld id="{2E61351F-DBB1-4664-ADA9-83BC7CB8848D}" type="slidenum">
              <a:rPr lang="en-CA" smtClean="0"/>
              <a:t>3</a:t>
            </a:fld>
            <a:endParaRPr lang="en-CA"/>
          </a:p>
        </p:txBody>
      </p:sp>
    </p:spTree>
    <p:extLst>
      <p:ext uri="{BB962C8B-B14F-4D97-AF65-F5344CB8AC3E}">
        <p14:creationId xmlns:p14="http://schemas.microsoft.com/office/powerpoint/2010/main" val="3213527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And we all know how I felt about that. </a:t>
            </a:r>
          </a:p>
        </p:txBody>
      </p:sp>
      <p:sp>
        <p:nvSpPr>
          <p:cNvPr id="4" name="Slide Number Placeholder 3"/>
          <p:cNvSpPr>
            <a:spLocks noGrp="1"/>
          </p:cNvSpPr>
          <p:nvPr>
            <p:ph type="sldNum" sz="quarter" idx="5"/>
          </p:nvPr>
        </p:nvSpPr>
        <p:spPr/>
        <p:txBody>
          <a:bodyPr/>
          <a:lstStyle/>
          <a:p>
            <a:fld id="{2E61351F-DBB1-4664-ADA9-83BC7CB8848D}" type="slidenum">
              <a:rPr lang="en-CA" smtClean="0"/>
              <a:t>4</a:t>
            </a:fld>
            <a:endParaRPr lang="en-CA"/>
          </a:p>
        </p:txBody>
      </p:sp>
    </p:spTree>
    <p:extLst>
      <p:ext uri="{BB962C8B-B14F-4D97-AF65-F5344CB8AC3E}">
        <p14:creationId xmlns:p14="http://schemas.microsoft.com/office/powerpoint/2010/main" val="3971958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 could give up, or I could use this project to see if there was a way to fix the only thing I could think about anyway: how the mess that was my life was turning me into a mentally and emotionally inept underachiever who was going to fail out of the program if I didn’t find a way to make myself get it together. </a:t>
            </a:r>
          </a:p>
          <a:p>
            <a:r>
              <a:rPr lang="en-CA" dirty="0"/>
              <a:t>So, my initial inquiry question was something like: (read through progression)</a:t>
            </a:r>
          </a:p>
          <a:p>
            <a:r>
              <a:rPr lang="en-CA" dirty="0"/>
              <a:t>I had found my focus</a:t>
            </a:r>
          </a:p>
        </p:txBody>
      </p:sp>
      <p:sp>
        <p:nvSpPr>
          <p:cNvPr id="4" name="Slide Number Placeholder 3"/>
          <p:cNvSpPr>
            <a:spLocks noGrp="1"/>
          </p:cNvSpPr>
          <p:nvPr>
            <p:ph type="sldNum" sz="quarter" idx="5"/>
          </p:nvPr>
        </p:nvSpPr>
        <p:spPr/>
        <p:txBody>
          <a:bodyPr/>
          <a:lstStyle/>
          <a:p>
            <a:fld id="{2E61351F-DBB1-4664-ADA9-83BC7CB8848D}" type="slidenum">
              <a:rPr lang="en-CA" smtClean="0"/>
              <a:t>5</a:t>
            </a:fld>
            <a:endParaRPr lang="en-CA"/>
          </a:p>
        </p:txBody>
      </p:sp>
    </p:spTree>
    <p:extLst>
      <p:ext uri="{BB962C8B-B14F-4D97-AF65-F5344CB8AC3E}">
        <p14:creationId xmlns:p14="http://schemas.microsoft.com/office/powerpoint/2010/main" val="3697329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 had narrowed it down to just 6 things to worry about, and myself, and I still wasn’t sure how to go about this. </a:t>
            </a:r>
          </a:p>
          <a:p>
            <a:r>
              <a:rPr lang="en-CA" dirty="0"/>
              <a:t>When I asked other educators, they said things like: (read first 2 quotes)</a:t>
            </a:r>
          </a:p>
          <a:p>
            <a:r>
              <a:rPr lang="en-CA" dirty="0"/>
              <a:t>These things sound good, but what do they actually mean? How do I do it?</a:t>
            </a:r>
          </a:p>
          <a:p>
            <a:r>
              <a:rPr lang="en-CA" dirty="0"/>
              <a:t>…</a:t>
            </a:r>
          </a:p>
          <a:p>
            <a:r>
              <a:rPr lang="en-CA" dirty="0"/>
              <a:t>Then I remembered one of the first things Dr. Fraser had explained to us about First Peoples’ world views: (read last quote)</a:t>
            </a:r>
          </a:p>
          <a:p>
            <a:r>
              <a:rPr lang="en-CA" dirty="0"/>
              <a:t>…</a:t>
            </a:r>
          </a:p>
          <a:p>
            <a:r>
              <a:rPr lang="en-CA" dirty="0"/>
              <a:t>Alright, that looks a little better.</a:t>
            </a:r>
          </a:p>
        </p:txBody>
      </p:sp>
      <p:sp>
        <p:nvSpPr>
          <p:cNvPr id="4" name="Slide Number Placeholder 3"/>
          <p:cNvSpPr>
            <a:spLocks noGrp="1"/>
          </p:cNvSpPr>
          <p:nvPr>
            <p:ph type="sldNum" sz="quarter" idx="5"/>
          </p:nvPr>
        </p:nvSpPr>
        <p:spPr/>
        <p:txBody>
          <a:bodyPr/>
          <a:lstStyle/>
          <a:p>
            <a:fld id="{2E61351F-DBB1-4664-ADA9-83BC7CB8848D}" type="slidenum">
              <a:rPr lang="en-CA" smtClean="0"/>
              <a:t>6</a:t>
            </a:fld>
            <a:endParaRPr lang="en-CA"/>
          </a:p>
        </p:txBody>
      </p:sp>
    </p:spTree>
    <p:extLst>
      <p:ext uri="{BB962C8B-B14F-4D97-AF65-F5344CB8AC3E}">
        <p14:creationId xmlns:p14="http://schemas.microsoft.com/office/powerpoint/2010/main" val="3015089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But if I focus on one thing, won’t everything else still fall?</a:t>
            </a:r>
          </a:p>
          <a:p>
            <a:r>
              <a:rPr lang="en-CA" dirty="0"/>
              <a:t>Just because these things are connected doesn’t mean that they are fixed in place, does it?</a:t>
            </a:r>
          </a:p>
          <a:p>
            <a:r>
              <a:rPr lang="en-CA" dirty="0"/>
              <a:t>I felt like the aspects should be able to move, grow, and change, just like they do in real life. </a:t>
            </a:r>
          </a:p>
          <a:p>
            <a:r>
              <a:rPr lang="en-CA" dirty="0"/>
              <a:t>So if I take the time to examine how to do one thing well, the others would drop, I would be neglecting them, and there would be problems.</a:t>
            </a:r>
          </a:p>
          <a:p>
            <a:r>
              <a:rPr lang="en-CA" dirty="0"/>
              <a:t>Unless there is something that holds these in place. </a:t>
            </a:r>
          </a:p>
        </p:txBody>
      </p:sp>
      <p:sp>
        <p:nvSpPr>
          <p:cNvPr id="4" name="Slide Number Placeholder 3"/>
          <p:cNvSpPr>
            <a:spLocks noGrp="1"/>
          </p:cNvSpPr>
          <p:nvPr>
            <p:ph type="sldNum" sz="quarter" idx="5"/>
          </p:nvPr>
        </p:nvSpPr>
        <p:spPr/>
        <p:txBody>
          <a:bodyPr/>
          <a:lstStyle/>
          <a:p>
            <a:fld id="{2E61351F-DBB1-4664-ADA9-83BC7CB8848D}" type="slidenum">
              <a:rPr lang="en-CA" smtClean="0"/>
              <a:t>7</a:t>
            </a:fld>
            <a:endParaRPr lang="en-CA"/>
          </a:p>
        </p:txBody>
      </p:sp>
    </p:spTree>
    <p:extLst>
      <p:ext uri="{BB962C8B-B14F-4D97-AF65-F5344CB8AC3E}">
        <p14:creationId xmlns:p14="http://schemas.microsoft.com/office/powerpoint/2010/main" val="4147783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Between the elements themselves and between them and myself … …</a:t>
            </a:r>
          </a:p>
          <a:p>
            <a:endParaRPr lang="en-CA" dirty="0"/>
          </a:p>
          <a:p>
            <a:r>
              <a:rPr lang="en-CA" dirty="0"/>
              <a:t>Within the circle, there are other geometric shapes (hexagon and triangles). </a:t>
            </a:r>
          </a:p>
          <a:p>
            <a:r>
              <a:rPr lang="en-CA" dirty="0"/>
              <a:t>For me, these symbolize all the other things that I care about, like many of the things that I was juggling at the beginning of this story. </a:t>
            </a:r>
          </a:p>
          <a:p>
            <a:endParaRPr lang="en-CA" dirty="0"/>
          </a:p>
          <a:p>
            <a:r>
              <a:rPr lang="en-CA" dirty="0"/>
              <a:t>There is a finite amount of space here - like Rae mentioned in her presentation on Tuesday - only a certain amount of cares that I can give, so I need to choose carefully what I allow back into my care-space. </a:t>
            </a:r>
          </a:p>
          <a:p>
            <a:endParaRPr lang="en-CA" dirty="0"/>
          </a:p>
          <a:p>
            <a:r>
              <a:rPr lang="en-CA" dirty="0"/>
              <a:t>The periphery of the circle, inside the edges of the hexagon, is all that other stuff goes – the things I don’t care about that are still a part of my life. </a:t>
            </a:r>
          </a:p>
          <a:p>
            <a:r>
              <a:rPr lang="en-CA" dirty="0"/>
              <a:t>I don’t have to like it and don’t have to let them in, but they remain, ready to implode my life again if I don’t take care of myself. </a:t>
            </a:r>
          </a:p>
          <a:p>
            <a:endParaRPr lang="en-CA" dirty="0"/>
          </a:p>
          <a:p>
            <a:r>
              <a:rPr lang="en-CA" dirty="0"/>
              <a:t>Once I came to this realization, …</a:t>
            </a:r>
          </a:p>
        </p:txBody>
      </p:sp>
      <p:sp>
        <p:nvSpPr>
          <p:cNvPr id="4" name="Slide Number Placeholder 3"/>
          <p:cNvSpPr>
            <a:spLocks noGrp="1"/>
          </p:cNvSpPr>
          <p:nvPr>
            <p:ph type="sldNum" sz="quarter" idx="5"/>
          </p:nvPr>
        </p:nvSpPr>
        <p:spPr/>
        <p:txBody>
          <a:bodyPr/>
          <a:lstStyle/>
          <a:p>
            <a:fld id="{2E61351F-DBB1-4664-ADA9-83BC7CB8848D}" type="slidenum">
              <a:rPr lang="en-CA" smtClean="0"/>
              <a:t>8</a:t>
            </a:fld>
            <a:endParaRPr lang="en-CA"/>
          </a:p>
        </p:txBody>
      </p:sp>
    </p:spTree>
    <p:extLst>
      <p:ext uri="{BB962C8B-B14F-4D97-AF65-F5344CB8AC3E}">
        <p14:creationId xmlns:p14="http://schemas.microsoft.com/office/powerpoint/2010/main" val="2603735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And it started to make sense …</a:t>
            </a:r>
          </a:p>
          <a:p>
            <a:r>
              <a:rPr lang="en-CA" dirty="0"/>
              <a:t>All at once, I could see that people are connected to each other through the aspects of self, family, community, land, spirits and ancestors. </a:t>
            </a:r>
          </a:p>
          <a:p>
            <a:r>
              <a:rPr lang="en-CA" dirty="0"/>
              <a:t>The First People’s Principle behaves as a framework, or net, that holds people within it. </a:t>
            </a:r>
          </a:p>
          <a:p>
            <a:r>
              <a:rPr lang="en-CA" dirty="0"/>
              <a:t>I don’t have to hold it up, because it holds me. </a:t>
            </a:r>
          </a:p>
          <a:p>
            <a:r>
              <a:rPr lang="en-CA" dirty="0"/>
              <a:t>I can be assured that everything will not fall apart if I take the time to focus, learn about, or maintain one part. </a:t>
            </a:r>
          </a:p>
          <a:p>
            <a:endParaRPr lang="en-CA" dirty="0"/>
          </a:p>
          <a:p>
            <a:r>
              <a:rPr lang="en-CA" dirty="0"/>
              <a:t>However, like a net, if I don’t maintain the aspects, the connections will deteriorate and I could fall or let others down. </a:t>
            </a:r>
          </a:p>
          <a:p>
            <a:r>
              <a:rPr lang="en-CA" dirty="0"/>
              <a:t>That doesn’t mean that I have to do it all at once, or all by myself, though. </a:t>
            </a:r>
          </a:p>
          <a:p>
            <a:r>
              <a:rPr lang="en-CA" dirty="0"/>
              <a:t>Instead, because we are all connected through the aspects of the network and our connections to one another, as long as some people are working on some aspect of supporting the well-being of self, family, community, land sprits, and ancestors all the time, they will continue to hold. </a:t>
            </a:r>
          </a:p>
          <a:p>
            <a:endParaRPr lang="en-CA" dirty="0"/>
          </a:p>
          <a:p>
            <a:r>
              <a:rPr lang="en-CA" dirty="0"/>
              <a:t>To be a healthy person, it would be preferable to maintain balance, but if an individual needs to focus on one aspect for a little while, that is OK, as long as everyone focuses on something.</a:t>
            </a:r>
          </a:p>
          <a:p>
            <a:r>
              <a:rPr lang="en-CA" dirty="0"/>
              <a:t>In the context of Inquiry, a continuous return to scanning is necessary. </a:t>
            </a:r>
          </a:p>
        </p:txBody>
      </p:sp>
      <p:sp>
        <p:nvSpPr>
          <p:cNvPr id="4" name="Slide Number Placeholder 3"/>
          <p:cNvSpPr>
            <a:spLocks noGrp="1"/>
          </p:cNvSpPr>
          <p:nvPr>
            <p:ph type="sldNum" sz="quarter" idx="5"/>
          </p:nvPr>
        </p:nvSpPr>
        <p:spPr/>
        <p:txBody>
          <a:bodyPr/>
          <a:lstStyle/>
          <a:p>
            <a:fld id="{2E61351F-DBB1-4664-ADA9-83BC7CB8848D}" type="slidenum">
              <a:rPr lang="en-CA" smtClean="0"/>
              <a:t>9</a:t>
            </a:fld>
            <a:endParaRPr lang="en-CA"/>
          </a:p>
        </p:txBody>
      </p:sp>
    </p:spTree>
    <p:extLst>
      <p:ext uri="{BB962C8B-B14F-4D97-AF65-F5344CB8AC3E}">
        <p14:creationId xmlns:p14="http://schemas.microsoft.com/office/powerpoint/2010/main" val="3180718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93814" y="990600"/>
            <a:ext cx="8458200" cy="3200400"/>
          </a:xfrm>
        </p:spPr>
        <p:txBody>
          <a:bodyPr>
            <a:normAutofit/>
          </a:bodyPr>
          <a:lstStyle>
            <a:lvl1pPr>
              <a:defRPr sz="6000"/>
            </a:lvl1pPr>
          </a:lstStyle>
          <a:p>
            <a:r>
              <a:rPr lang="en-US"/>
              <a:t>Click to edit Master title style</a:t>
            </a:r>
            <a:endParaRPr/>
          </a:p>
        </p:txBody>
      </p:sp>
      <p:sp>
        <p:nvSpPr>
          <p:cNvPr id="3" name="Subtitle 2"/>
          <p:cNvSpPr>
            <a:spLocks noGrp="1"/>
          </p:cNvSpPr>
          <p:nvPr>
            <p:ph type="subTitle" idx="1"/>
          </p:nvPr>
        </p:nvSpPr>
        <p:spPr>
          <a:xfrm>
            <a:off x="1293813" y="4267200"/>
            <a:ext cx="8458200" cy="1371600"/>
          </a:xfrm>
          <a:noFill/>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99D2A58A-F6A3-44B4-8553-CA3EAF252FB7}" type="datetime1">
              <a:rPr lang="en-US" smtClean="0"/>
              <a:t>8/12/2021</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287859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1600200">
              <a:defRPr/>
            </a:lvl6pPr>
            <a:lvl7pPr marL="1874520">
              <a:defRPr/>
            </a:lvl7pPr>
            <a:lvl8pPr marL="2148840">
              <a:defRPr/>
            </a:lvl8pPr>
            <a:lvl9pPr marL="242316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B8F513F-1C7D-48A3-9E66-761794785CC6}" type="datetime1">
              <a:rPr lang="en-US" smtClean="0"/>
              <a:t>8/12/2021</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387032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52014" y="381000"/>
            <a:ext cx="1904998" cy="5791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93814" y="381000"/>
            <a:ext cx="8305800" cy="57912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05BC340-5827-402A-ABD7-86B6900F77A8}" type="datetime1">
              <a:rPr lang="en-US" smtClean="0"/>
              <a:t>8/12/2021</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6198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DD05BD3E-AD23-4233-B7FD-BCC74AA741B1}" type="datetime1">
              <a:rPr lang="en-US" smtClean="0"/>
              <a:t>8/12/2021</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2194492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3813" y="2057400"/>
            <a:ext cx="8458201" cy="2666999"/>
          </a:xfrm>
        </p:spPr>
        <p:txBody>
          <a:bodyPr anchor="b">
            <a:normAutofit/>
          </a:bodyPr>
          <a:lstStyle>
            <a:lvl1pPr algn="l">
              <a:defRPr sz="4800" b="0" i="0" cap="none" baseline="0"/>
            </a:lvl1pPr>
          </a:lstStyle>
          <a:p>
            <a:r>
              <a:rPr lang="en-US"/>
              <a:t>Click to edit Master title style</a:t>
            </a:r>
            <a:endParaRPr/>
          </a:p>
        </p:txBody>
      </p:sp>
      <p:sp>
        <p:nvSpPr>
          <p:cNvPr id="3" name="Text Placeholder 2"/>
          <p:cNvSpPr>
            <a:spLocks noGrp="1"/>
          </p:cNvSpPr>
          <p:nvPr>
            <p:ph type="body" idx="1"/>
          </p:nvPr>
        </p:nvSpPr>
        <p:spPr>
          <a:xfrm>
            <a:off x="1293813" y="4876800"/>
            <a:ext cx="8458201" cy="1143000"/>
          </a:xfrm>
          <a:noFill/>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85C56-1C19-4454-A6D4-FDB294070137}" type="datetime1">
              <a:rPr lang="en-US" smtClean="0"/>
              <a:t>8/12/2021</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22156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93812" y="1676400"/>
            <a:ext cx="4700016" cy="4495800"/>
          </a:xfrm>
        </p:spPr>
        <p:txBody>
          <a:bodyPr>
            <a:normAutofit/>
          </a:bodyPr>
          <a:lstStyle>
            <a:lvl1pPr>
              <a:defRPr sz="24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02035" y="1676401"/>
            <a:ext cx="4700016" cy="4495800"/>
          </a:xfrm>
        </p:spPr>
        <p:txBody>
          <a:bodyPr>
            <a:normAutofit/>
          </a:bodyPr>
          <a:lstStyle>
            <a:lvl1pPr>
              <a:defRPr sz="24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9CAAEA3F-BC83-4494-8BB2-CF9729692A8C}" type="datetime1">
              <a:rPr lang="en-US" smtClean="0"/>
              <a:t>8/12/2021</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2193451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3813" y="381000"/>
            <a:ext cx="96012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93813" y="1676399"/>
            <a:ext cx="4701142" cy="762001"/>
          </a:xfrm>
        </p:spPr>
        <p:txBody>
          <a:bodyPr anchor="ctr">
            <a:noAutofit/>
          </a:bodyP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3813" y="2516457"/>
            <a:ext cx="4701142" cy="3655743"/>
          </a:xfrm>
        </p:spPr>
        <p:txBody>
          <a:bodyPr/>
          <a:lstStyle>
            <a:lvl1pPr>
              <a:defRPr sz="22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91754" y="1676399"/>
            <a:ext cx="4703259" cy="762001"/>
          </a:xfrm>
        </p:spPr>
        <p:txBody>
          <a:bodyPr anchor="ctr">
            <a:noAutofit/>
          </a:bodyP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516457"/>
            <a:ext cx="4703259" cy="3655743"/>
          </a:xfrm>
        </p:spPr>
        <p:txBody>
          <a:bodyPr/>
          <a:lstStyle>
            <a:lvl1pPr>
              <a:defRPr sz="22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B48BCFC3-C38C-4973-9593-9C0AA203E374}" type="datetime1">
              <a:rPr lang="en-US" smtClean="0"/>
              <a:t>8/12/2021</a:t>
            </a:fld>
            <a:endParaRPr lang="en-US"/>
          </a:p>
        </p:txBody>
      </p:sp>
      <p:sp>
        <p:nvSpPr>
          <p:cNvPr id="8" name="Footer Placeholder 7"/>
          <p:cNvSpPr>
            <a:spLocks noGrp="1"/>
          </p:cNvSpPr>
          <p:nvPr>
            <p:ph type="ftr" sz="quarter" idx="11"/>
          </p:nvPr>
        </p:nvSpPr>
        <p:spPr/>
        <p:txBody>
          <a:bodyPr/>
          <a:lstStyle/>
          <a:p>
            <a:r>
              <a:rPr lang="en-US"/>
              <a:t>Add a footer</a:t>
            </a:r>
          </a:p>
        </p:txBody>
      </p:sp>
      <p:sp>
        <p:nvSpPr>
          <p:cNvPr id="9" name="Slide Number Placeholder 8"/>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057684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7B00E9B8-A638-47B9-8EAF-A06FB35BB403}" type="datetime1">
              <a:rPr lang="en-US" smtClean="0"/>
              <a:t>8/12/2021</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951180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414C0-40BC-46FB-ADE3-F7141007B5FB}" type="datetime1">
              <a:rPr lang="en-US" smtClean="0"/>
              <a:t>8/12/2021</a:t>
            </a:fld>
            <a:endParaRPr lang="en-US"/>
          </a:p>
        </p:txBody>
      </p:sp>
      <p:sp>
        <p:nvSpPr>
          <p:cNvPr id="3" name="Footer Placeholder 2"/>
          <p:cNvSpPr>
            <a:spLocks noGrp="1"/>
          </p:cNvSpPr>
          <p:nvPr>
            <p:ph type="ftr" sz="quarter" idx="11"/>
          </p:nvPr>
        </p:nvSpPr>
        <p:spPr/>
        <p:txBody>
          <a:bodyPr/>
          <a:lstStyle/>
          <a:p>
            <a:r>
              <a:rPr lang="en-US"/>
              <a:t>Add a footer</a:t>
            </a:r>
          </a:p>
        </p:txBody>
      </p:sp>
      <p:sp>
        <p:nvSpPr>
          <p:cNvPr id="4" name="Slide Number Placeholder 3"/>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33915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0811" y="1676400"/>
            <a:ext cx="3810000" cy="2438400"/>
          </a:xfrm>
        </p:spPr>
        <p:txBody>
          <a:bodyPr anchor="b">
            <a:normAutofit/>
          </a:bodyPr>
          <a:lstStyle>
            <a:lvl1pPr algn="l">
              <a:defRPr sz="3200" b="0"/>
            </a:lvl1pPr>
          </a:lstStyle>
          <a:p>
            <a:r>
              <a:rPr lang="en-US"/>
              <a:t>Click to edit Master title style</a:t>
            </a:r>
            <a:endParaRPr/>
          </a:p>
        </p:txBody>
      </p:sp>
      <p:sp>
        <p:nvSpPr>
          <p:cNvPr id="3" name="Content Placeholder 2"/>
          <p:cNvSpPr>
            <a:spLocks noGrp="1"/>
          </p:cNvSpPr>
          <p:nvPr>
            <p:ph idx="1"/>
          </p:nvPr>
        </p:nvSpPr>
        <p:spPr>
          <a:xfrm>
            <a:off x="1293813" y="685800"/>
            <a:ext cx="61722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770811" y="4191000"/>
            <a:ext cx="3810000" cy="1524000"/>
          </a:xfrm>
          <a:noFill/>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18BC97-2F5E-4770-AEEF-8F2730A3EA80}" type="datetime1">
              <a:rPr lang="en-US" smtClean="0"/>
              <a:t>8/12/2021</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228037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0812" y="1676400"/>
            <a:ext cx="3810000" cy="2438400"/>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522412" y="0"/>
            <a:ext cx="5943601" cy="6858000"/>
          </a:xfr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770812" y="4191000"/>
            <a:ext cx="3810000" cy="1524000"/>
          </a:xfrm>
          <a:noFill/>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9995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93813" y="381000"/>
            <a:ext cx="9601200" cy="1143000"/>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293813" y="1676400"/>
            <a:ext cx="9601200" cy="4495800"/>
          </a:xfrm>
          <a:prstGeom prst="rect">
            <a:avLst/>
          </a:prstGeom>
          <a:solidFill>
            <a:schemeClr val="bg2">
              <a:alpha val="70000"/>
            </a:schemeClr>
          </a:solidFill>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1271781" y="6356351"/>
            <a:ext cx="2844059" cy="365125"/>
          </a:xfrm>
          <a:prstGeom prst="rect">
            <a:avLst/>
          </a:prstGeom>
        </p:spPr>
        <p:txBody>
          <a:bodyPr vert="horz" lIns="91440" tIns="45720" rIns="91440" bIns="45720" rtlCol="0" anchor="ctr"/>
          <a:lstStyle>
            <a:lvl1pPr algn="l">
              <a:defRPr sz="1100">
                <a:solidFill>
                  <a:schemeClr val="tx1"/>
                </a:solidFill>
              </a:defRPr>
            </a:lvl1pPr>
          </a:lstStyle>
          <a:p>
            <a:fld id="{41B0D41C-F0D3-49F0-8041-67FC705A40C6}" type="datetime1">
              <a:rPr lang="en-US" smtClean="0"/>
              <a:pPr/>
              <a:t>8/12/2021</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100">
                <a:solidFill>
                  <a:schemeClr val="tx1"/>
                </a:solidFill>
              </a:defRPr>
            </a:lvl1pPr>
          </a:lstStyle>
          <a:p>
            <a:r>
              <a:rPr lang="en-US"/>
              <a:t>Add a footer</a:t>
            </a:r>
          </a:p>
        </p:txBody>
      </p:sp>
      <p:sp>
        <p:nvSpPr>
          <p:cNvPr id="6" name="Slide Number Placeholder 5"/>
          <p:cNvSpPr>
            <a:spLocks noGrp="1"/>
          </p:cNvSpPr>
          <p:nvPr>
            <p:ph type="sldNum" sz="quarter" idx="4"/>
          </p:nvPr>
        </p:nvSpPr>
        <p:spPr>
          <a:xfrm>
            <a:off x="8051225" y="6356351"/>
            <a:ext cx="2844059" cy="365125"/>
          </a:xfrm>
          <a:prstGeom prst="rect">
            <a:avLst/>
          </a:prstGeom>
        </p:spPr>
        <p:txBody>
          <a:bodyPr vert="horz" lIns="91440" tIns="45720" rIns="91440" bIns="45720" rtlCol="0" anchor="ctr"/>
          <a:lstStyle>
            <a:lvl1pPr algn="r">
              <a:defRPr sz="1100">
                <a:solidFill>
                  <a:schemeClr val="tx1"/>
                </a:solidFill>
              </a:defRPr>
            </a:lvl1pPr>
          </a:lstStyle>
          <a:p>
            <a:fld id="{81FEFA0A-2F20-4B60-98C6-5FFDA469AA1C}" type="slidenum">
              <a:rPr lang="en-US" smtClean="0"/>
              <a:pPr/>
              <a:t>‹#›</a:t>
            </a:fld>
            <a:endParaRPr lang="en-US"/>
          </a:p>
        </p:txBody>
      </p:sp>
    </p:spTree>
    <p:extLst>
      <p:ext uri="{BB962C8B-B14F-4D97-AF65-F5344CB8AC3E}">
        <p14:creationId xmlns:p14="http://schemas.microsoft.com/office/powerpoint/2010/main" val="2695739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3838" indent="-228600" algn="l" defTabSz="914400" rtl="0" eaLnBrk="1" latinLnBrk="0" hangingPunct="1">
        <a:lnSpc>
          <a:spcPct val="90000"/>
        </a:lnSpc>
        <a:spcBef>
          <a:spcPts val="1600"/>
        </a:spcBef>
        <a:buClr>
          <a:schemeClr val="accent6"/>
        </a:buClr>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6"/>
        </a:buClr>
        <a:buFont typeface="Euphemia" pitchFamily="34" charset="0"/>
        <a:buChar char="–"/>
        <a:defRPr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Clr>
          <a:schemeClr val="accent6"/>
        </a:buClr>
        <a:buFont typeface="Euphemia" pitchFamily="34" charset="0"/>
        <a:buChar char="–"/>
        <a:defRPr sz="1800" kern="1200">
          <a:solidFill>
            <a:schemeClr val="tx1"/>
          </a:solidFill>
          <a:latin typeface="+mn-lt"/>
          <a:ea typeface="+mn-ea"/>
          <a:cs typeface="+mn-cs"/>
        </a:defRPr>
      </a:lvl3pPr>
      <a:lvl4pPr marL="1051560" indent="-228600" algn="l" defTabSz="914400" rtl="0" eaLnBrk="1" latinLnBrk="0" hangingPunct="1">
        <a:lnSpc>
          <a:spcPct val="90000"/>
        </a:lnSpc>
        <a:spcBef>
          <a:spcPts val="600"/>
        </a:spcBef>
        <a:buClr>
          <a:schemeClr val="accent6"/>
        </a:buClr>
        <a:buFont typeface="Euphemia"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600"/>
        </a:spcBef>
        <a:buClr>
          <a:schemeClr val="accent6"/>
        </a:buClr>
        <a:buFont typeface="Euphemia" pitchFamily="34" charset="0"/>
        <a:buChar char="–"/>
        <a:defRPr sz="1600" kern="1200">
          <a:solidFill>
            <a:schemeClr val="tx1"/>
          </a:solidFill>
          <a:latin typeface="+mn-lt"/>
          <a:ea typeface="+mn-ea"/>
          <a:cs typeface="+mn-cs"/>
        </a:defRPr>
      </a:lvl5pPr>
      <a:lvl6pPr marL="160020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6pPr>
      <a:lvl7pPr marL="187452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7pPr>
      <a:lvl8pPr marL="214884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8pPr>
      <a:lvl9pPr marL="242316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ath.stackexchange.com/questions/2121175/is-it-possible-to-have-a-spherical-object-with-only-hexagonal-faces" TargetMode="External"/><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fnesc.ca/first-peoples-principles-of-learnin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14" y="990600"/>
            <a:ext cx="9553126" cy="3200400"/>
          </a:xfrm>
        </p:spPr>
        <p:txBody>
          <a:bodyPr>
            <a:normAutofit fontScale="90000"/>
          </a:bodyPr>
          <a:lstStyle/>
          <a:p>
            <a:r>
              <a:rPr lang="en-US" dirty="0"/>
              <a:t>THE COVERT ANTAGONIST:  </a:t>
            </a:r>
            <a:br>
              <a:rPr lang="en-US" dirty="0"/>
            </a:br>
            <a:r>
              <a:rPr lang="en-US" dirty="0"/>
              <a:t>A Harrowing Tale of Inquiry</a:t>
            </a:r>
          </a:p>
        </p:txBody>
      </p:sp>
      <p:sp>
        <p:nvSpPr>
          <p:cNvPr id="3" name="Subtitle 2"/>
          <p:cNvSpPr>
            <a:spLocks noGrp="1"/>
          </p:cNvSpPr>
          <p:nvPr>
            <p:ph type="subTitle" idx="1"/>
          </p:nvPr>
        </p:nvSpPr>
        <p:spPr/>
        <p:txBody>
          <a:bodyPr/>
          <a:lstStyle/>
          <a:p>
            <a:pPr algn="r"/>
            <a:r>
              <a:rPr lang="en-US" dirty="0"/>
              <a:t>EDUC 441</a:t>
            </a:r>
          </a:p>
          <a:p>
            <a:pPr algn="r"/>
            <a:r>
              <a:rPr lang="en-US" dirty="0"/>
              <a:t>by Jenny Simpson</a:t>
            </a:r>
          </a:p>
        </p:txBody>
      </p:sp>
    </p:spTree>
    <p:extLst>
      <p:ext uri="{BB962C8B-B14F-4D97-AF65-F5344CB8AC3E}">
        <p14:creationId xmlns:p14="http://schemas.microsoft.com/office/powerpoint/2010/main" val="752280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A6900-F7E6-499D-B4AE-DBFFCD5A71A0}"/>
              </a:ext>
            </a:extLst>
          </p:cNvPr>
          <p:cNvSpPr>
            <a:spLocks noGrp="1"/>
          </p:cNvSpPr>
          <p:nvPr>
            <p:ph type="title"/>
          </p:nvPr>
        </p:nvSpPr>
        <p:spPr>
          <a:xfrm>
            <a:off x="1293813" y="381000"/>
            <a:ext cx="9601200" cy="1607840"/>
          </a:xfrm>
        </p:spPr>
        <p:txBody>
          <a:bodyPr>
            <a:normAutofit/>
          </a:bodyPr>
          <a:lstStyle/>
          <a:p>
            <a:r>
              <a:rPr lang="en-CA" dirty="0"/>
              <a:t>Interesting thing about hexagons is that geometric shapes with only hexagonal faces of the same size can not exist. </a:t>
            </a:r>
          </a:p>
        </p:txBody>
      </p:sp>
      <p:pic>
        <p:nvPicPr>
          <p:cNvPr id="5" name="Content Placeholder 4" descr="A picture containing sign, honeycomb, colorful, drawn&#10;&#10;Description automatically generated">
            <a:extLst>
              <a:ext uri="{FF2B5EF4-FFF2-40B4-BE49-F238E27FC236}">
                <a16:creationId xmlns:a16="http://schemas.microsoft.com/office/drawing/2014/main" id="{79D7B158-BC3B-4EE9-BDB6-3A18539FC54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00045" y="4149079"/>
            <a:ext cx="2500045" cy="2500045"/>
          </a:xfrm>
        </p:spPr>
      </p:pic>
      <p:pic>
        <p:nvPicPr>
          <p:cNvPr id="7" name="Picture 6" descr="A picture containing clipart&#10;&#10;Description automatically generated">
            <a:extLst>
              <a:ext uri="{FF2B5EF4-FFF2-40B4-BE49-F238E27FC236}">
                <a16:creationId xmlns:a16="http://schemas.microsoft.com/office/drawing/2014/main" id="{24DA8197-372B-4C92-809B-1DF67384B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755" y="4149079"/>
            <a:ext cx="2500044" cy="2488933"/>
          </a:xfrm>
          <a:prstGeom prst="rect">
            <a:avLst/>
          </a:prstGeom>
        </p:spPr>
      </p:pic>
      <p:pic>
        <p:nvPicPr>
          <p:cNvPr id="9" name="Picture 8" descr="Shape&#10;&#10;Description automatically generated">
            <a:extLst>
              <a:ext uri="{FF2B5EF4-FFF2-40B4-BE49-F238E27FC236}">
                <a16:creationId xmlns:a16="http://schemas.microsoft.com/office/drawing/2014/main" id="{44B394C9-5DB4-4C21-B24A-DDA313E8AA3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30722" y="3140968"/>
            <a:ext cx="6958103" cy="3717032"/>
          </a:xfrm>
          <a:prstGeom prst="rect">
            <a:avLst/>
          </a:prstGeom>
        </p:spPr>
      </p:pic>
      <p:sp>
        <p:nvSpPr>
          <p:cNvPr id="10" name="TextBox 9">
            <a:extLst>
              <a:ext uri="{FF2B5EF4-FFF2-40B4-BE49-F238E27FC236}">
                <a16:creationId xmlns:a16="http://schemas.microsoft.com/office/drawing/2014/main" id="{47589112-84EC-4FDE-986F-66FA993FBFC5}"/>
              </a:ext>
            </a:extLst>
          </p:cNvPr>
          <p:cNvSpPr txBox="1"/>
          <p:nvPr/>
        </p:nvSpPr>
        <p:spPr>
          <a:xfrm>
            <a:off x="0" y="2260104"/>
            <a:ext cx="5230722" cy="1631216"/>
          </a:xfrm>
          <a:prstGeom prst="rect">
            <a:avLst/>
          </a:prstGeom>
          <a:noFill/>
          <a:ln>
            <a:solidFill>
              <a:schemeClr val="accent4"/>
            </a:solidFill>
          </a:ln>
        </p:spPr>
        <p:txBody>
          <a:bodyPr wrap="square" rtlCol="0" anchor="ctr" anchorCtr="1">
            <a:spAutoFit/>
          </a:bodyPr>
          <a:lstStyle/>
          <a:p>
            <a:r>
              <a:rPr lang="en-CA" sz="2800" u="sng" dirty="0">
                <a:hlinkClick r:id="rId6">
                  <a:extLst>
                    <a:ext uri="{A12FA001-AC4F-418D-AE19-62706E023703}">
                      <ahyp:hlinkClr xmlns:ahyp="http://schemas.microsoft.com/office/drawing/2018/hyperlinkcolor" val="tx"/>
                    </a:ext>
                  </a:extLst>
                </a:hlinkClick>
              </a:rPr>
              <a:t>Proof:</a:t>
            </a:r>
          </a:p>
          <a:p>
            <a:r>
              <a:rPr lang="en-CA" dirty="0">
                <a:solidFill>
                  <a:schemeClr val="accent2">
                    <a:lumMod val="75000"/>
                  </a:schemeClr>
                </a:solidFill>
                <a:hlinkClick r:id="rId6">
                  <a:extLst>
                    <a:ext uri="{A12FA001-AC4F-418D-AE19-62706E023703}">
                      <ahyp:hlinkClr xmlns:ahyp="http://schemas.microsoft.com/office/drawing/2018/hyperlinkcolor" val="tx"/>
                    </a:ext>
                  </a:extLst>
                </a:hlinkClick>
              </a:rPr>
              <a:t>https://math.stackexchange.com/questions/2121175/is-it-possible-to-have-a-spherical-object-with-only-hexagonal-faces</a:t>
            </a:r>
            <a:endParaRPr lang="en-CA" dirty="0">
              <a:solidFill>
                <a:schemeClr val="accent2">
                  <a:lumMod val="75000"/>
                </a:schemeClr>
              </a:solidFill>
            </a:endParaRPr>
          </a:p>
          <a:p>
            <a:endParaRPr lang="en-CA" dirty="0"/>
          </a:p>
        </p:txBody>
      </p:sp>
      <p:sp>
        <p:nvSpPr>
          <p:cNvPr id="11" name="TextBox 10">
            <a:extLst>
              <a:ext uri="{FF2B5EF4-FFF2-40B4-BE49-F238E27FC236}">
                <a16:creationId xmlns:a16="http://schemas.microsoft.com/office/drawing/2014/main" id="{2CB982DA-AC7E-449A-AC13-85C62E6020AE}"/>
              </a:ext>
            </a:extLst>
          </p:cNvPr>
          <p:cNvSpPr txBox="1"/>
          <p:nvPr/>
        </p:nvSpPr>
        <p:spPr>
          <a:xfrm>
            <a:off x="5812813" y="2289072"/>
            <a:ext cx="5832648" cy="461665"/>
          </a:xfrm>
          <a:prstGeom prst="rect">
            <a:avLst/>
          </a:prstGeom>
          <a:noFill/>
          <a:ln>
            <a:noFill/>
          </a:ln>
        </p:spPr>
        <p:txBody>
          <a:bodyPr wrap="square" rtlCol="0" anchor="ctr" anchorCtr="1">
            <a:spAutoFit/>
          </a:bodyPr>
          <a:lstStyle/>
          <a:p>
            <a:pPr marL="342900" indent="-342900">
              <a:buFont typeface="Arial" panose="020B0604020202020204" pitchFamily="34" charset="0"/>
              <a:buChar char="•"/>
            </a:pPr>
            <a:r>
              <a:rPr lang="en-CA" sz="2400" dirty="0"/>
              <a:t>So the model has to be flat, or net-like</a:t>
            </a:r>
          </a:p>
        </p:txBody>
      </p:sp>
    </p:spTree>
    <p:extLst>
      <p:ext uri="{BB962C8B-B14F-4D97-AF65-F5344CB8AC3E}">
        <p14:creationId xmlns:p14="http://schemas.microsoft.com/office/powerpoint/2010/main" val="2472125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2029A-3857-4002-A6F9-A37972211EE8}"/>
              </a:ext>
            </a:extLst>
          </p:cNvPr>
          <p:cNvSpPr>
            <a:spLocks noGrp="1"/>
          </p:cNvSpPr>
          <p:nvPr>
            <p:ph type="title"/>
          </p:nvPr>
        </p:nvSpPr>
        <p:spPr/>
        <p:txBody>
          <a:bodyPr/>
          <a:lstStyle/>
          <a:p>
            <a:r>
              <a:rPr lang="en-CA" dirty="0"/>
              <a:t>THE ANSWER TO MY INQUIRY QUESTION:</a:t>
            </a:r>
          </a:p>
        </p:txBody>
      </p:sp>
      <p:sp>
        <p:nvSpPr>
          <p:cNvPr id="3" name="Content Placeholder 2">
            <a:extLst>
              <a:ext uri="{FF2B5EF4-FFF2-40B4-BE49-F238E27FC236}">
                <a16:creationId xmlns:a16="http://schemas.microsoft.com/office/drawing/2014/main" id="{9324C9E9-C937-407E-9A0A-5CA5356B99F1}"/>
              </a:ext>
            </a:extLst>
          </p:cNvPr>
          <p:cNvSpPr>
            <a:spLocks noGrp="1"/>
          </p:cNvSpPr>
          <p:nvPr>
            <p:ph idx="1"/>
          </p:nvPr>
        </p:nvSpPr>
        <p:spPr>
          <a:xfrm>
            <a:off x="693812" y="1676400"/>
            <a:ext cx="10729191" cy="4632920"/>
          </a:xfrm>
        </p:spPr>
        <p:txBody>
          <a:bodyPr>
            <a:normAutofit/>
          </a:bodyPr>
          <a:lstStyle/>
          <a:p>
            <a:pPr marL="0" indent="0">
              <a:buNone/>
            </a:pPr>
            <a:r>
              <a:rPr lang="en-CA" sz="2400" b="0" i="0" dirty="0"/>
              <a:t>How do I support my own well-being while simultaneously supporting the well-being of the student self, the family, the community, the land, the spirits, and the </a:t>
            </a:r>
            <a:r>
              <a:rPr lang="en-CA" sz="2800" b="0" i="0" dirty="0"/>
              <a:t>ancestors?</a:t>
            </a:r>
          </a:p>
          <a:p>
            <a:pPr marL="0" indent="0">
              <a:buNone/>
            </a:pPr>
            <a:r>
              <a:rPr lang="en-CA" sz="2800" dirty="0"/>
              <a:t>The answer is threefold: </a:t>
            </a:r>
          </a:p>
          <a:p>
            <a:pPr marL="452438" indent="-457200">
              <a:buFont typeface="+mj-lt"/>
              <a:buAutoNum type="arabicPeriod"/>
            </a:pPr>
            <a:r>
              <a:rPr lang="en-CA" dirty="0"/>
              <a:t>Don’t. Have faith and allow the interconnected network to support me when I need to. focus on myself </a:t>
            </a:r>
          </a:p>
          <a:p>
            <a:pPr marL="452438" indent="-457200">
              <a:buFont typeface="+mj-lt"/>
              <a:buAutoNum type="arabicPeriod"/>
            </a:pPr>
            <a:r>
              <a:rPr lang="en-CA" dirty="0"/>
              <a:t>However, I also need to do my part to support the aspects of the network when I have the ability. I can focus on one thing at a time but it is important to maintain balance. </a:t>
            </a:r>
          </a:p>
          <a:p>
            <a:pPr marL="452438" indent="-457200">
              <a:buFont typeface="+mj-lt"/>
              <a:buAutoNum type="arabicPeriod"/>
            </a:pPr>
            <a:r>
              <a:rPr lang="en-CA" dirty="0"/>
              <a:t>More Questions …</a:t>
            </a:r>
          </a:p>
        </p:txBody>
      </p:sp>
    </p:spTree>
    <p:extLst>
      <p:ext uri="{BB962C8B-B14F-4D97-AF65-F5344CB8AC3E}">
        <p14:creationId xmlns:p14="http://schemas.microsoft.com/office/powerpoint/2010/main" val="3627764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43477-529A-45F7-B3EA-4A3884E77067}"/>
              </a:ext>
            </a:extLst>
          </p:cNvPr>
          <p:cNvSpPr>
            <a:spLocks noGrp="1"/>
          </p:cNvSpPr>
          <p:nvPr>
            <p:ph type="title"/>
          </p:nvPr>
        </p:nvSpPr>
        <p:spPr/>
        <p:txBody>
          <a:bodyPr/>
          <a:lstStyle/>
          <a:p>
            <a:r>
              <a:rPr lang="en-CA" dirty="0"/>
              <a:t>MY CONCLUSIONS</a:t>
            </a:r>
          </a:p>
        </p:txBody>
      </p:sp>
      <p:sp>
        <p:nvSpPr>
          <p:cNvPr id="3" name="Content Placeholder 2">
            <a:extLst>
              <a:ext uri="{FF2B5EF4-FFF2-40B4-BE49-F238E27FC236}">
                <a16:creationId xmlns:a16="http://schemas.microsoft.com/office/drawing/2014/main" id="{38120298-8688-4903-83FF-B1082B75AFA2}"/>
              </a:ext>
            </a:extLst>
          </p:cNvPr>
          <p:cNvSpPr>
            <a:spLocks noGrp="1"/>
          </p:cNvSpPr>
          <p:nvPr>
            <p:ph idx="1"/>
          </p:nvPr>
        </p:nvSpPr>
        <p:spPr/>
        <p:txBody>
          <a:bodyPr/>
          <a:lstStyle/>
          <a:p>
            <a:r>
              <a:rPr lang="en-CA" dirty="0"/>
              <a:t>I could still improve my model</a:t>
            </a:r>
          </a:p>
          <a:p>
            <a:r>
              <a:rPr lang="en-CA" dirty="0"/>
              <a:t>Relief</a:t>
            </a:r>
          </a:p>
          <a:p>
            <a:r>
              <a:rPr lang="en-CA" dirty="0"/>
              <a:t>OK to focus on one thing</a:t>
            </a:r>
          </a:p>
          <a:p>
            <a:r>
              <a:rPr lang="en-CA" dirty="0"/>
              <a:t>Maintenance is necessary</a:t>
            </a:r>
          </a:p>
          <a:p>
            <a:r>
              <a:rPr lang="en-CA" dirty="0"/>
              <a:t>Make space for the things you care about</a:t>
            </a:r>
          </a:p>
          <a:p>
            <a:r>
              <a:rPr lang="en-CA" dirty="0"/>
              <a:t>Inquiry may not be the villain in this story. </a:t>
            </a:r>
          </a:p>
        </p:txBody>
      </p:sp>
    </p:spTree>
    <p:extLst>
      <p:ext uri="{BB962C8B-B14F-4D97-AF65-F5344CB8AC3E}">
        <p14:creationId xmlns:p14="http://schemas.microsoft.com/office/powerpoint/2010/main" val="1400945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381000"/>
            <a:ext cx="9601200" cy="743744"/>
          </a:xfrm>
        </p:spPr>
        <p:txBody>
          <a:bodyPr/>
          <a:lstStyle/>
          <a:p>
            <a:r>
              <a:rPr lang="en-US" dirty="0"/>
              <a:t>REFERENCES:</a:t>
            </a:r>
          </a:p>
        </p:txBody>
      </p:sp>
      <p:sp>
        <p:nvSpPr>
          <p:cNvPr id="5" name="Content Placeholder 4">
            <a:extLst>
              <a:ext uri="{FF2B5EF4-FFF2-40B4-BE49-F238E27FC236}">
                <a16:creationId xmlns:a16="http://schemas.microsoft.com/office/drawing/2014/main" id="{A557F2AB-AE44-4A02-9EB2-378B3E217B8F}"/>
              </a:ext>
            </a:extLst>
          </p:cNvPr>
          <p:cNvSpPr>
            <a:spLocks noGrp="1"/>
          </p:cNvSpPr>
          <p:nvPr>
            <p:ph idx="1"/>
          </p:nvPr>
        </p:nvSpPr>
        <p:spPr>
          <a:xfrm>
            <a:off x="477788" y="1124744"/>
            <a:ext cx="11305256" cy="5352256"/>
          </a:xfrm>
        </p:spPr>
        <p:txBody>
          <a:bodyPr>
            <a:normAutofit fontScale="85000" lnSpcReduction="20000"/>
          </a:bodyPr>
          <a:lstStyle/>
          <a:p>
            <a:r>
              <a:rPr lang="en-CA" dirty="0" err="1">
                <a:effectLst/>
              </a:rPr>
              <a:t>CoryGCoryG</a:t>
            </a:r>
            <a:r>
              <a:rPr lang="en-CA" dirty="0">
                <a:effectLst/>
              </a:rPr>
              <a:t> 76911 gold badge66 silver badges1616 bronze badges, Brian </a:t>
            </a:r>
            <a:r>
              <a:rPr lang="en-CA" dirty="0" err="1">
                <a:effectLst/>
              </a:rPr>
              <a:t>TungBrian</a:t>
            </a:r>
            <a:r>
              <a:rPr lang="en-CA" dirty="0">
                <a:effectLst/>
              </a:rPr>
              <a:t> Tung 30.3k33 gold badges3131 silver badges6262 bronze badges, </a:t>
            </a:r>
            <a:r>
              <a:rPr lang="en-CA" dirty="0" err="1">
                <a:effectLst/>
              </a:rPr>
              <a:t>NarasimhamNarasimham</a:t>
            </a:r>
            <a:r>
              <a:rPr lang="en-CA" dirty="0">
                <a:effectLst/>
              </a:rPr>
              <a:t> 34.4k77 gold badges3232 silver badges7878 bronze badges, &amp; vadim123vadim123 80.5k99 gold badges110110 silver badges212212 bronze badges. (1965, July 1). </a:t>
            </a:r>
            <a:r>
              <a:rPr lang="en-CA" i="1" dirty="0">
                <a:effectLst/>
              </a:rPr>
              <a:t>Is it possible to have a spherical object with only hexagonal faces?</a:t>
            </a:r>
            <a:r>
              <a:rPr lang="en-CA" dirty="0">
                <a:effectLst/>
              </a:rPr>
              <a:t> Mathematics Stack Exchange. https://math.stackexchange.com/questions/2121175/is-it-possible-to-have-a-spherical-object-with-only-hexagonal-faces. </a:t>
            </a:r>
          </a:p>
          <a:p>
            <a:r>
              <a:rPr lang="en-CA" dirty="0">
                <a:effectLst/>
                <a:ea typeface="Times New Roman" panose="02020603050405020304" pitchFamily="18" charset="0"/>
                <a:cs typeface="Times New Roman" panose="02020603050405020304" pitchFamily="18" charset="0"/>
              </a:rPr>
              <a:t>First Nations Education Steering Committee (2008). First Peoples Principles of Learning. Teacher resource poster: English First Peoples. </a:t>
            </a:r>
            <a:r>
              <a:rPr lang="en-CA" u="sng" dirty="0">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http://www.fnesc.ca/first-peoples-principles-of-learning/</a:t>
            </a:r>
            <a:r>
              <a:rPr lang="en-CA" u="sng" dirty="0">
                <a:effectLst/>
                <a:ea typeface="Times New Roman" panose="02020603050405020304" pitchFamily="18" charset="0"/>
                <a:cs typeface="Times New Roman" panose="02020603050405020304" pitchFamily="18" charset="0"/>
              </a:rPr>
              <a:t>.</a:t>
            </a:r>
          </a:p>
          <a:p>
            <a:r>
              <a:rPr lang="en-CA" dirty="0">
                <a:effectLst/>
              </a:rPr>
              <a:t>Fraser, T. (2020, September). </a:t>
            </a:r>
            <a:r>
              <a:rPr lang="en-CA" i="1" dirty="0">
                <a:effectLst/>
              </a:rPr>
              <a:t>Setting the Context</a:t>
            </a:r>
            <a:r>
              <a:rPr lang="en-CA" dirty="0">
                <a:effectLst/>
              </a:rPr>
              <a:t>. </a:t>
            </a:r>
            <a:r>
              <a:rPr lang="en-CA" i="1" dirty="0">
                <a:effectLst/>
              </a:rPr>
              <a:t>Education 346: Introduction to Aboriginal and Indigenous Education</a:t>
            </a:r>
            <a:r>
              <a:rPr lang="en-CA" dirty="0">
                <a:effectLst/>
              </a:rPr>
              <a:t>. Online. </a:t>
            </a:r>
          </a:p>
          <a:p>
            <a:r>
              <a:rPr lang="en-CA" dirty="0" err="1">
                <a:effectLst/>
              </a:rPr>
              <a:t>Kaser</a:t>
            </a:r>
            <a:r>
              <a:rPr lang="en-CA" dirty="0">
                <a:effectLst/>
              </a:rPr>
              <a:t>, L., &amp; Halbert, J. (2017). </a:t>
            </a:r>
            <a:r>
              <a:rPr lang="en-CA" i="1" dirty="0">
                <a:effectLst/>
              </a:rPr>
              <a:t>The Spiral Playbook: Leading with an inquiring mindset in school systems and schools</a:t>
            </a:r>
            <a:r>
              <a:rPr lang="en-CA" dirty="0">
                <a:effectLst/>
              </a:rPr>
              <a:t>. </a:t>
            </a:r>
            <a:r>
              <a:rPr lang="en-CA" i="1" dirty="0">
                <a:effectLst/>
              </a:rPr>
              <a:t>Canadians for 21st Century Learning and Innovation</a:t>
            </a:r>
            <a:r>
              <a:rPr lang="en-CA" dirty="0">
                <a:effectLst/>
              </a:rPr>
              <a:t>. C21 Canada. http://c21canada.org/wp-content/uploads/2016/10/Spiral-Playbook.pdf. </a:t>
            </a:r>
          </a:p>
          <a:p>
            <a:r>
              <a:rPr lang="en-CA" dirty="0">
                <a:effectLst/>
              </a:rPr>
              <a:t>Simpson, J., &amp; Desbiens, A. (2021, July 9). Interview With Teacher 2: Supporting the Well-Being of Self as Pertaining to First Peoples Principles of Learning. personal. </a:t>
            </a:r>
          </a:p>
          <a:p>
            <a:r>
              <a:rPr lang="en-CA" dirty="0">
                <a:effectLst/>
              </a:rPr>
              <a:t>Simpson, J., &amp; </a:t>
            </a:r>
            <a:r>
              <a:rPr lang="en-CA" dirty="0" err="1">
                <a:effectLst/>
              </a:rPr>
              <a:t>Heenan</a:t>
            </a:r>
            <a:r>
              <a:rPr lang="en-CA" dirty="0">
                <a:effectLst/>
              </a:rPr>
              <a:t>, A. (2021, July 10). Interview With Teacher 1: Supporting the Well-Being of Self as Pertaining to First Peoples Principles of Learning. personal. </a:t>
            </a:r>
          </a:p>
          <a:p>
            <a:endParaRPr lang="en-CA" dirty="0"/>
          </a:p>
        </p:txBody>
      </p:sp>
    </p:spTree>
    <p:extLst>
      <p:ext uri="{BB962C8B-B14F-4D97-AF65-F5344CB8AC3E}">
        <p14:creationId xmlns:p14="http://schemas.microsoft.com/office/powerpoint/2010/main" val="2352053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346" y="2806022"/>
            <a:ext cx="3107614" cy="1552943"/>
          </a:xfrm>
        </p:spPr>
        <p:txBody>
          <a:bodyPr>
            <a:normAutofit/>
          </a:bodyPr>
          <a:lstStyle/>
          <a:p>
            <a:pPr algn="ctr"/>
            <a:r>
              <a:rPr lang="en-US" dirty="0"/>
              <a:t>I WAS ONLY JUGGLING</a:t>
            </a:r>
            <a:br>
              <a:rPr lang="en-US" dirty="0"/>
            </a:br>
            <a:r>
              <a:rPr lang="en-US" sz="2800" dirty="0"/>
              <a:t>the basics</a:t>
            </a:r>
          </a:p>
        </p:txBody>
      </p:sp>
      <p:pic>
        <p:nvPicPr>
          <p:cNvPr id="7" name="Content Placeholder 6" descr="Square&#10;&#10;Description automatically generated">
            <a:extLst>
              <a:ext uri="{FF2B5EF4-FFF2-40B4-BE49-F238E27FC236}">
                <a16:creationId xmlns:a16="http://schemas.microsoft.com/office/drawing/2014/main" id="{5FF5F1DB-B101-475B-8D3A-E0EDB411E88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84526" y="153466"/>
            <a:ext cx="8154695" cy="6523756"/>
          </a:xfrm>
          <a:prstGeom prst="rect">
            <a:avLst/>
          </a:prstGeom>
          <a:noFill/>
        </p:spPr>
      </p:pic>
      <p:sp>
        <p:nvSpPr>
          <p:cNvPr id="135" name="Oval 134">
            <a:extLst>
              <a:ext uri="{FF2B5EF4-FFF2-40B4-BE49-F238E27FC236}">
                <a16:creationId xmlns:a16="http://schemas.microsoft.com/office/drawing/2014/main" id="{41D39ECB-D166-4024-82DE-C0CCDF11754C}"/>
              </a:ext>
            </a:extLst>
          </p:cNvPr>
          <p:cNvSpPr/>
          <p:nvPr/>
        </p:nvSpPr>
        <p:spPr>
          <a:xfrm>
            <a:off x="8753599" y="4324290"/>
            <a:ext cx="793858" cy="809370"/>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41" name="Oval 140">
            <a:extLst>
              <a:ext uri="{FF2B5EF4-FFF2-40B4-BE49-F238E27FC236}">
                <a16:creationId xmlns:a16="http://schemas.microsoft.com/office/drawing/2014/main" id="{9662F978-C3FE-4183-82A8-ED9D244AA1C4}"/>
              </a:ext>
            </a:extLst>
          </p:cNvPr>
          <p:cNvSpPr/>
          <p:nvPr/>
        </p:nvSpPr>
        <p:spPr>
          <a:xfrm>
            <a:off x="5829379" y="788774"/>
            <a:ext cx="793858" cy="809370"/>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45" name="Oval 144">
            <a:extLst>
              <a:ext uri="{FF2B5EF4-FFF2-40B4-BE49-F238E27FC236}">
                <a16:creationId xmlns:a16="http://schemas.microsoft.com/office/drawing/2014/main" id="{FAF97095-C834-4085-949B-545EF2E5DFE3}"/>
              </a:ext>
            </a:extLst>
          </p:cNvPr>
          <p:cNvSpPr/>
          <p:nvPr/>
        </p:nvSpPr>
        <p:spPr>
          <a:xfrm>
            <a:off x="8921282" y="2806022"/>
            <a:ext cx="793858" cy="809370"/>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42" name="Oval 141">
            <a:extLst>
              <a:ext uri="{FF2B5EF4-FFF2-40B4-BE49-F238E27FC236}">
                <a16:creationId xmlns:a16="http://schemas.microsoft.com/office/drawing/2014/main" id="{F1487FB6-9C13-4824-B158-A0A887DE94F0}"/>
              </a:ext>
            </a:extLst>
          </p:cNvPr>
          <p:cNvSpPr/>
          <p:nvPr/>
        </p:nvSpPr>
        <p:spPr>
          <a:xfrm>
            <a:off x="9318768" y="769522"/>
            <a:ext cx="793858" cy="809370"/>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43" name="Oval 142">
            <a:extLst>
              <a:ext uri="{FF2B5EF4-FFF2-40B4-BE49-F238E27FC236}">
                <a16:creationId xmlns:a16="http://schemas.microsoft.com/office/drawing/2014/main" id="{2F1602F2-1AE3-49BA-A9CD-3330F5F99EC1}"/>
              </a:ext>
            </a:extLst>
          </p:cNvPr>
          <p:cNvSpPr/>
          <p:nvPr/>
        </p:nvSpPr>
        <p:spPr>
          <a:xfrm>
            <a:off x="7366279" y="1444254"/>
            <a:ext cx="793858" cy="809370"/>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44" name="Oval 143">
            <a:extLst>
              <a:ext uri="{FF2B5EF4-FFF2-40B4-BE49-F238E27FC236}">
                <a16:creationId xmlns:a16="http://schemas.microsoft.com/office/drawing/2014/main" id="{149F95B2-6F05-46C7-AB17-7F816E79ADCA}"/>
              </a:ext>
            </a:extLst>
          </p:cNvPr>
          <p:cNvSpPr/>
          <p:nvPr/>
        </p:nvSpPr>
        <p:spPr>
          <a:xfrm>
            <a:off x="5314370" y="3936178"/>
            <a:ext cx="793858" cy="809370"/>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46" name="Oval 145">
            <a:extLst>
              <a:ext uri="{FF2B5EF4-FFF2-40B4-BE49-F238E27FC236}">
                <a16:creationId xmlns:a16="http://schemas.microsoft.com/office/drawing/2014/main" id="{7B165CE1-5A42-4412-BDC2-7634B9F39B46}"/>
              </a:ext>
            </a:extLst>
          </p:cNvPr>
          <p:cNvSpPr/>
          <p:nvPr/>
        </p:nvSpPr>
        <p:spPr>
          <a:xfrm>
            <a:off x="7171153" y="2915729"/>
            <a:ext cx="793858" cy="809370"/>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33" name="Oval 132">
            <a:extLst>
              <a:ext uri="{FF2B5EF4-FFF2-40B4-BE49-F238E27FC236}">
                <a16:creationId xmlns:a16="http://schemas.microsoft.com/office/drawing/2014/main" id="{B4F16FCF-935E-4424-B477-FEC4B88B174B}"/>
              </a:ext>
            </a:extLst>
          </p:cNvPr>
          <p:cNvSpPr/>
          <p:nvPr/>
        </p:nvSpPr>
        <p:spPr>
          <a:xfrm>
            <a:off x="10364704" y="2362629"/>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34" name="Oval 133">
            <a:extLst>
              <a:ext uri="{FF2B5EF4-FFF2-40B4-BE49-F238E27FC236}">
                <a16:creationId xmlns:a16="http://schemas.microsoft.com/office/drawing/2014/main" id="{6AB916D9-16A3-4A72-B563-207010C96002}"/>
              </a:ext>
            </a:extLst>
          </p:cNvPr>
          <p:cNvSpPr/>
          <p:nvPr/>
        </p:nvSpPr>
        <p:spPr>
          <a:xfrm>
            <a:off x="6309748" y="2313312"/>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7" name="Oval 126">
            <a:extLst>
              <a:ext uri="{FF2B5EF4-FFF2-40B4-BE49-F238E27FC236}">
                <a16:creationId xmlns:a16="http://schemas.microsoft.com/office/drawing/2014/main" id="{85A4347D-DC35-417A-958B-2FC517F72DA6}"/>
              </a:ext>
            </a:extLst>
          </p:cNvPr>
          <p:cNvSpPr/>
          <p:nvPr/>
        </p:nvSpPr>
        <p:spPr>
          <a:xfrm>
            <a:off x="4972109" y="931753"/>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8" name="Oval 127">
            <a:extLst>
              <a:ext uri="{FF2B5EF4-FFF2-40B4-BE49-F238E27FC236}">
                <a16:creationId xmlns:a16="http://schemas.microsoft.com/office/drawing/2014/main" id="{38170150-9341-4D56-AF47-BC66968FB981}"/>
              </a:ext>
            </a:extLst>
          </p:cNvPr>
          <p:cNvSpPr/>
          <p:nvPr/>
        </p:nvSpPr>
        <p:spPr>
          <a:xfrm>
            <a:off x="10141667" y="189437"/>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9" name="Oval 128">
            <a:extLst>
              <a:ext uri="{FF2B5EF4-FFF2-40B4-BE49-F238E27FC236}">
                <a16:creationId xmlns:a16="http://schemas.microsoft.com/office/drawing/2014/main" id="{585A70EA-097E-4469-B776-09F7F30C906A}"/>
              </a:ext>
            </a:extLst>
          </p:cNvPr>
          <p:cNvSpPr/>
          <p:nvPr/>
        </p:nvSpPr>
        <p:spPr>
          <a:xfrm>
            <a:off x="9766152" y="3951240"/>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30" name="Oval 129">
            <a:extLst>
              <a:ext uri="{FF2B5EF4-FFF2-40B4-BE49-F238E27FC236}">
                <a16:creationId xmlns:a16="http://schemas.microsoft.com/office/drawing/2014/main" id="{B16A8EF7-B557-42A3-BDA1-8AA606D3039A}"/>
              </a:ext>
            </a:extLst>
          </p:cNvPr>
          <p:cNvSpPr/>
          <p:nvPr/>
        </p:nvSpPr>
        <p:spPr>
          <a:xfrm>
            <a:off x="8180874" y="842224"/>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31" name="Oval 130">
            <a:extLst>
              <a:ext uri="{FF2B5EF4-FFF2-40B4-BE49-F238E27FC236}">
                <a16:creationId xmlns:a16="http://schemas.microsoft.com/office/drawing/2014/main" id="{890032A5-8007-4152-8641-337CA88DF97F}"/>
              </a:ext>
            </a:extLst>
          </p:cNvPr>
          <p:cNvSpPr/>
          <p:nvPr/>
        </p:nvSpPr>
        <p:spPr>
          <a:xfrm>
            <a:off x="8058432" y="2490470"/>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32" name="Oval 131">
            <a:extLst>
              <a:ext uri="{FF2B5EF4-FFF2-40B4-BE49-F238E27FC236}">
                <a16:creationId xmlns:a16="http://schemas.microsoft.com/office/drawing/2014/main" id="{566CC18F-FA99-45C5-87FB-CECE352591B6}"/>
              </a:ext>
            </a:extLst>
          </p:cNvPr>
          <p:cNvSpPr/>
          <p:nvPr/>
        </p:nvSpPr>
        <p:spPr>
          <a:xfrm>
            <a:off x="7165192" y="3662973"/>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1" name="Oval 120">
            <a:extLst>
              <a:ext uri="{FF2B5EF4-FFF2-40B4-BE49-F238E27FC236}">
                <a16:creationId xmlns:a16="http://schemas.microsoft.com/office/drawing/2014/main" id="{D1A497D2-A9A9-4272-BFD9-12B2D0946589}"/>
              </a:ext>
            </a:extLst>
          </p:cNvPr>
          <p:cNvSpPr/>
          <p:nvPr/>
        </p:nvSpPr>
        <p:spPr>
          <a:xfrm>
            <a:off x="4243329" y="2847230"/>
            <a:ext cx="792088" cy="777559"/>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16" name="Oval 115">
            <a:extLst>
              <a:ext uri="{FF2B5EF4-FFF2-40B4-BE49-F238E27FC236}">
                <a16:creationId xmlns:a16="http://schemas.microsoft.com/office/drawing/2014/main" id="{622D24CF-1FC8-48D8-A7EC-8F58DDAB0C5A}"/>
              </a:ext>
            </a:extLst>
          </p:cNvPr>
          <p:cNvSpPr/>
          <p:nvPr/>
        </p:nvSpPr>
        <p:spPr>
          <a:xfrm>
            <a:off x="4273122" y="3516401"/>
            <a:ext cx="806934" cy="761999"/>
          </a:xfrm>
          <a:prstGeom prst="ellipse">
            <a:avLst/>
          </a:prstGeom>
          <a:solidFill>
            <a:srgbClr val="7030A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17" name="Oval 116">
            <a:extLst>
              <a:ext uri="{FF2B5EF4-FFF2-40B4-BE49-F238E27FC236}">
                <a16:creationId xmlns:a16="http://schemas.microsoft.com/office/drawing/2014/main" id="{FB389B2C-2ED0-4876-BCA5-8EC6FDEC8D99}"/>
              </a:ext>
            </a:extLst>
          </p:cNvPr>
          <p:cNvSpPr/>
          <p:nvPr/>
        </p:nvSpPr>
        <p:spPr>
          <a:xfrm>
            <a:off x="10260857" y="1302927"/>
            <a:ext cx="806934" cy="761999"/>
          </a:xfrm>
          <a:prstGeom prst="ellipse">
            <a:avLst/>
          </a:prstGeom>
          <a:solidFill>
            <a:srgbClr val="7030A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18" name="Oval 117">
            <a:extLst>
              <a:ext uri="{FF2B5EF4-FFF2-40B4-BE49-F238E27FC236}">
                <a16:creationId xmlns:a16="http://schemas.microsoft.com/office/drawing/2014/main" id="{CF5FA715-6CC4-4EB8-B483-3ED28A667804}"/>
              </a:ext>
            </a:extLst>
          </p:cNvPr>
          <p:cNvSpPr/>
          <p:nvPr/>
        </p:nvSpPr>
        <p:spPr>
          <a:xfrm>
            <a:off x="9869266" y="3300069"/>
            <a:ext cx="806934" cy="761999"/>
          </a:xfrm>
          <a:prstGeom prst="ellipse">
            <a:avLst/>
          </a:prstGeom>
          <a:solidFill>
            <a:srgbClr val="7030A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19" name="Oval 118">
            <a:extLst>
              <a:ext uri="{FF2B5EF4-FFF2-40B4-BE49-F238E27FC236}">
                <a16:creationId xmlns:a16="http://schemas.microsoft.com/office/drawing/2014/main" id="{498CCAEB-F385-47D0-A6B0-AE6CF5424071}"/>
              </a:ext>
            </a:extLst>
          </p:cNvPr>
          <p:cNvSpPr/>
          <p:nvPr/>
        </p:nvSpPr>
        <p:spPr>
          <a:xfrm>
            <a:off x="9011799" y="2219110"/>
            <a:ext cx="806934" cy="761999"/>
          </a:xfrm>
          <a:prstGeom prst="ellipse">
            <a:avLst/>
          </a:prstGeom>
          <a:solidFill>
            <a:srgbClr val="7030A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0" name="Oval 119">
            <a:extLst>
              <a:ext uri="{FF2B5EF4-FFF2-40B4-BE49-F238E27FC236}">
                <a16:creationId xmlns:a16="http://schemas.microsoft.com/office/drawing/2014/main" id="{7A9B9BD6-30E4-4B2E-99EF-FD9548CBA5E2}"/>
              </a:ext>
            </a:extLst>
          </p:cNvPr>
          <p:cNvSpPr/>
          <p:nvPr/>
        </p:nvSpPr>
        <p:spPr>
          <a:xfrm>
            <a:off x="6562611" y="3240446"/>
            <a:ext cx="806934" cy="761999"/>
          </a:xfrm>
          <a:prstGeom prst="ellipse">
            <a:avLst/>
          </a:prstGeom>
          <a:solidFill>
            <a:srgbClr val="7030A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10" name="Oval 109">
            <a:extLst>
              <a:ext uri="{FF2B5EF4-FFF2-40B4-BE49-F238E27FC236}">
                <a16:creationId xmlns:a16="http://schemas.microsoft.com/office/drawing/2014/main" id="{5983F804-81E9-4059-9DA1-CC6264BCEB03}"/>
              </a:ext>
            </a:extLst>
          </p:cNvPr>
          <p:cNvSpPr/>
          <p:nvPr/>
        </p:nvSpPr>
        <p:spPr>
          <a:xfrm>
            <a:off x="5194487" y="1650814"/>
            <a:ext cx="806934" cy="761999"/>
          </a:xfrm>
          <a:prstGeom prst="ellipse">
            <a:avLst/>
          </a:prstGeom>
          <a:solidFill>
            <a:srgbClr val="7030A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08" name="Oval 107">
            <a:extLst>
              <a:ext uri="{FF2B5EF4-FFF2-40B4-BE49-F238E27FC236}">
                <a16:creationId xmlns:a16="http://schemas.microsoft.com/office/drawing/2014/main" id="{B712E65E-2548-4E24-A103-CDF2053877E1}"/>
              </a:ext>
            </a:extLst>
          </p:cNvPr>
          <p:cNvSpPr/>
          <p:nvPr/>
        </p:nvSpPr>
        <p:spPr>
          <a:xfrm>
            <a:off x="10503501" y="582910"/>
            <a:ext cx="800350" cy="8000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07" name="Oval 106">
            <a:extLst>
              <a:ext uri="{FF2B5EF4-FFF2-40B4-BE49-F238E27FC236}">
                <a16:creationId xmlns:a16="http://schemas.microsoft.com/office/drawing/2014/main" id="{E1B8FBE6-1D49-497D-A6AF-F8B1F3D303CB}"/>
              </a:ext>
            </a:extLst>
          </p:cNvPr>
          <p:cNvSpPr/>
          <p:nvPr/>
        </p:nvSpPr>
        <p:spPr>
          <a:xfrm>
            <a:off x="7523654" y="2251060"/>
            <a:ext cx="800350" cy="8000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06" name="Oval 105">
            <a:extLst>
              <a:ext uri="{FF2B5EF4-FFF2-40B4-BE49-F238E27FC236}">
                <a16:creationId xmlns:a16="http://schemas.microsoft.com/office/drawing/2014/main" id="{59B27A4F-7DF1-4E35-B0C9-A73FED77BA30}"/>
              </a:ext>
            </a:extLst>
          </p:cNvPr>
          <p:cNvSpPr/>
          <p:nvPr/>
        </p:nvSpPr>
        <p:spPr>
          <a:xfrm>
            <a:off x="10898193" y="3426531"/>
            <a:ext cx="800350" cy="8000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93" name="Oval 92">
            <a:extLst>
              <a:ext uri="{FF2B5EF4-FFF2-40B4-BE49-F238E27FC236}">
                <a16:creationId xmlns:a16="http://schemas.microsoft.com/office/drawing/2014/main" id="{21F9DC39-304C-42DD-8212-9FF504DA73E9}"/>
              </a:ext>
            </a:extLst>
          </p:cNvPr>
          <p:cNvSpPr/>
          <p:nvPr/>
        </p:nvSpPr>
        <p:spPr>
          <a:xfrm>
            <a:off x="5120529" y="2180275"/>
            <a:ext cx="800350" cy="771995"/>
          </a:xfrm>
          <a:prstGeom prst="ellipse">
            <a:avLst/>
          </a:prstGeom>
          <a:solidFill>
            <a:srgbClr val="FFC0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95" name="Oval 94">
            <a:extLst>
              <a:ext uri="{FF2B5EF4-FFF2-40B4-BE49-F238E27FC236}">
                <a16:creationId xmlns:a16="http://schemas.microsoft.com/office/drawing/2014/main" id="{C817DEB1-1DFA-48A1-8192-6EE12D7F98EB}"/>
              </a:ext>
            </a:extLst>
          </p:cNvPr>
          <p:cNvSpPr/>
          <p:nvPr/>
        </p:nvSpPr>
        <p:spPr>
          <a:xfrm>
            <a:off x="11139013" y="865620"/>
            <a:ext cx="800350" cy="771995"/>
          </a:xfrm>
          <a:prstGeom prst="ellipse">
            <a:avLst/>
          </a:prstGeom>
          <a:solidFill>
            <a:srgbClr val="FFC0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8" name="Oval 7">
            <a:extLst>
              <a:ext uri="{FF2B5EF4-FFF2-40B4-BE49-F238E27FC236}">
                <a16:creationId xmlns:a16="http://schemas.microsoft.com/office/drawing/2014/main" id="{4FF35695-4867-4C5C-8BC2-951A47841A00}"/>
              </a:ext>
            </a:extLst>
          </p:cNvPr>
          <p:cNvSpPr/>
          <p:nvPr/>
        </p:nvSpPr>
        <p:spPr>
          <a:xfrm>
            <a:off x="4654252" y="1052736"/>
            <a:ext cx="792088" cy="833121"/>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9" name="Oval 8">
            <a:extLst>
              <a:ext uri="{FF2B5EF4-FFF2-40B4-BE49-F238E27FC236}">
                <a16:creationId xmlns:a16="http://schemas.microsoft.com/office/drawing/2014/main" id="{C2A02A38-1478-49AA-BB63-48720401AE41}"/>
              </a:ext>
            </a:extLst>
          </p:cNvPr>
          <p:cNvSpPr/>
          <p:nvPr/>
        </p:nvSpPr>
        <p:spPr>
          <a:xfrm>
            <a:off x="8457375" y="3803904"/>
            <a:ext cx="792088" cy="833121"/>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solidFill>
                <a:srgbClr val="FF0000"/>
              </a:solidFill>
            </a:endParaRPr>
          </a:p>
        </p:txBody>
      </p:sp>
      <p:sp>
        <p:nvSpPr>
          <p:cNvPr id="17" name="TextBox 16">
            <a:extLst>
              <a:ext uri="{FF2B5EF4-FFF2-40B4-BE49-F238E27FC236}">
                <a16:creationId xmlns:a16="http://schemas.microsoft.com/office/drawing/2014/main" id="{DB2B265C-86A0-4C85-BAF2-77B2708462EB}"/>
              </a:ext>
            </a:extLst>
          </p:cNvPr>
          <p:cNvSpPr txBox="1"/>
          <p:nvPr/>
        </p:nvSpPr>
        <p:spPr>
          <a:xfrm>
            <a:off x="6172702" y="1861064"/>
            <a:ext cx="914400" cy="369332"/>
          </a:xfrm>
          <a:prstGeom prst="rect">
            <a:avLst/>
          </a:prstGeom>
          <a:noFill/>
          <a:ln>
            <a:solidFill>
              <a:schemeClr val="accent4">
                <a:alpha val="0"/>
              </a:schemeClr>
            </a:solidFill>
          </a:ln>
        </p:spPr>
        <p:txBody>
          <a:bodyPr wrap="square" rtlCol="0" anchor="ctr" anchorCtr="1">
            <a:spAutoFit/>
          </a:bodyPr>
          <a:lstStyle/>
          <a:p>
            <a:r>
              <a:rPr lang="en-CA" dirty="0">
                <a:solidFill>
                  <a:srgbClr val="FF0000"/>
                </a:solidFill>
              </a:rPr>
              <a:t>Shelter</a:t>
            </a:r>
          </a:p>
        </p:txBody>
      </p:sp>
      <p:sp>
        <p:nvSpPr>
          <p:cNvPr id="21" name="TextBox 20">
            <a:extLst>
              <a:ext uri="{FF2B5EF4-FFF2-40B4-BE49-F238E27FC236}">
                <a16:creationId xmlns:a16="http://schemas.microsoft.com/office/drawing/2014/main" id="{1DCF08F1-F48D-40F0-843C-A060586E912A}"/>
              </a:ext>
            </a:extLst>
          </p:cNvPr>
          <p:cNvSpPr txBox="1"/>
          <p:nvPr/>
        </p:nvSpPr>
        <p:spPr>
          <a:xfrm>
            <a:off x="9478788" y="3356992"/>
            <a:ext cx="914400" cy="369332"/>
          </a:xfrm>
          <a:prstGeom prst="rect">
            <a:avLst/>
          </a:prstGeom>
          <a:noFill/>
          <a:ln>
            <a:solidFill>
              <a:schemeClr val="accent4">
                <a:alpha val="0"/>
              </a:schemeClr>
            </a:solidFill>
          </a:ln>
        </p:spPr>
        <p:txBody>
          <a:bodyPr wrap="square" rtlCol="0" anchor="ctr" anchorCtr="1">
            <a:spAutoFit/>
          </a:bodyPr>
          <a:lstStyle/>
          <a:p>
            <a:r>
              <a:rPr lang="en-CA" dirty="0">
                <a:solidFill>
                  <a:srgbClr val="FF0000"/>
                </a:solidFill>
              </a:rPr>
              <a:t>Time</a:t>
            </a:r>
          </a:p>
        </p:txBody>
      </p:sp>
      <p:sp>
        <p:nvSpPr>
          <p:cNvPr id="22" name="TextBox 21">
            <a:extLst>
              <a:ext uri="{FF2B5EF4-FFF2-40B4-BE49-F238E27FC236}">
                <a16:creationId xmlns:a16="http://schemas.microsoft.com/office/drawing/2014/main" id="{B56311A1-8737-4415-B24C-50BB67A15ACF}"/>
              </a:ext>
            </a:extLst>
          </p:cNvPr>
          <p:cNvSpPr txBox="1"/>
          <p:nvPr/>
        </p:nvSpPr>
        <p:spPr>
          <a:xfrm>
            <a:off x="9157228" y="1577391"/>
            <a:ext cx="914400" cy="369332"/>
          </a:xfrm>
          <a:prstGeom prst="rect">
            <a:avLst/>
          </a:prstGeom>
          <a:noFill/>
          <a:ln>
            <a:solidFill>
              <a:schemeClr val="accent4">
                <a:alpha val="0"/>
              </a:schemeClr>
            </a:solidFill>
          </a:ln>
        </p:spPr>
        <p:txBody>
          <a:bodyPr wrap="square" rtlCol="0" anchor="ctr" anchorCtr="1">
            <a:spAutoFit/>
          </a:bodyPr>
          <a:lstStyle/>
          <a:p>
            <a:r>
              <a:rPr lang="en-CA" dirty="0">
                <a:solidFill>
                  <a:srgbClr val="FF0000"/>
                </a:solidFill>
              </a:rPr>
              <a:t>Health</a:t>
            </a:r>
          </a:p>
        </p:txBody>
      </p:sp>
      <p:sp>
        <p:nvSpPr>
          <p:cNvPr id="23" name="TextBox 22">
            <a:extLst>
              <a:ext uri="{FF2B5EF4-FFF2-40B4-BE49-F238E27FC236}">
                <a16:creationId xmlns:a16="http://schemas.microsoft.com/office/drawing/2014/main" id="{C3617DB0-5C5D-47E2-90BA-F90DE840560A}"/>
              </a:ext>
            </a:extLst>
          </p:cNvPr>
          <p:cNvSpPr txBox="1"/>
          <p:nvPr/>
        </p:nvSpPr>
        <p:spPr>
          <a:xfrm>
            <a:off x="7587121" y="685800"/>
            <a:ext cx="914400" cy="307777"/>
          </a:xfrm>
          <a:prstGeom prst="rect">
            <a:avLst/>
          </a:prstGeom>
          <a:noFill/>
          <a:ln>
            <a:solidFill>
              <a:schemeClr val="accent4">
                <a:alpha val="0"/>
              </a:schemeClr>
            </a:solidFill>
          </a:ln>
        </p:spPr>
        <p:txBody>
          <a:bodyPr wrap="square" rtlCol="0" anchor="ctr" anchorCtr="1">
            <a:spAutoFit/>
          </a:bodyPr>
          <a:lstStyle/>
          <a:p>
            <a:r>
              <a:rPr lang="en-CA" sz="1400" dirty="0">
                <a:solidFill>
                  <a:srgbClr val="FF0000"/>
                </a:solidFill>
              </a:rPr>
              <a:t>Money</a:t>
            </a:r>
          </a:p>
        </p:txBody>
      </p:sp>
      <p:sp>
        <p:nvSpPr>
          <p:cNvPr id="24" name="TextBox 23">
            <a:extLst>
              <a:ext uri="{FF2B5EF4-FFF2-40B4-BE49-F238E27FC236}">
                <a16:creationId xmlns:a16="http://schemas.microsoft.com/office/drawing/2014/main" id="{FA2AC8C1-AB10-42A8-8100-7507BD971F45}"/>
              </a:ext>
            </a:extLst>
          </p:cNvPr>
          <p:cNvSpPr txBox="1"/>
          <p:nvPr/>
        </p:nvSpPr>
        <p:spPr>
          <a:xfrm>
            <a:off x="5745224" y="3429000"/>
            <a:ext cx="914400" cy="369332"/>
          </a:xfrm>
          <a:prstGeom prst="rect">
            <a:avLst/>
          </a:prstGeom>
          <a:noFill/>
          <a:ln>
            <a:solidFill>
              <a:schemeClr val="accent4">
                <a:alpha val="0"/>
              </a:schemeClr>
            </a:solidFill>
          </a:ln>
        </p:spPr>
        <p:txBody>
          <a:bodyPr wrap="square" rtlCol="0" anchor="ctr" anchorCtr="1">
            <a:spAutoFit/>
          </a:bodyPr>
          <a:lstStyle/>
          <a:p>
            <a:r>
              <a:rPr lang="en-CA" dirty="0">
                <a:solidFill>
                  <a:srgbClr val="FF0000"/>
                </a:solidFill>
              </a:rPr>
              <a:t>Food</a:t>
            </a:r>
          </a:p>
        </p:txBody>
      </p:sp>
      <p:sp>
        <p:nvSpPr>
          <p:cNvPr id="26" name="TextBox 25">
            <a:extLst>
              <a:ext uri="{FF2B5EF4-FFF2-40B4-BE49-F238E27FC236}">
                <a16:creationId xmlns:a16="http://schemas.microsoft.com/office/drawing/2014/main" id="{6B6E538D-2A65-4BA4-BE74-F46D6F6094B8}"/>
              </a:ext>
            </a:extLst>
          </p:cNvPr>
          <p:cNvSpPr txBox="1"/>
          <p:nvPr/>
        </p:nvSpPr>
        <p:spPr>
          <a:xfrm>
            <a:off x="4593096" y="1232680"/>
            <a:ext cx="914400" cy="369332"/>
          </a:xfrm>
          <a:prstGeom prst="rect">
            <a:avLst/>
          </a:prstGeom>
          <a:noFill/>
          <a:ln>
            <a:solidFill>
              <a:schemeClr val="accent4">
                <a:alpha val="0"/>
              </a:schemeClr>
            </a:solidFill>
          </a:ln>
        </p:spPr>
        <p:txBody>
          <a:bodyPr wrap="square" rtlCol="0" anchor="ctr" anchorCtr="1">
            <a:spAutoFit/>
          </a:bodyPr>
          <a:lstStyle/>
          <a:p>
            <a:r>
              <a:rPr lang="en-CA" dirty="0"/>
              <a:t>Rent</a:t>
            </a:r>
          </a:p>
        </p:txBody>
      </p:sp>
      <p:sp>
        <p:nvSpPr>
          <p:cNvPr id="27" name="TextBox 26">
            <a:extLst>
              <a:ext uri="{FF2B5EF4-FFF2-40B4-BE49-F238E27FC236}">
                <a16:creationId xmlns:a16="http://schemas.microsoft.com/office/drawing/2014/main" id="{2BB6ED33-4678-4727-A766-A7D4DC5B289A}"/>
              </a:ext>
            </a:extLst>
          </p:cNvPr>
          <p:cNvSpPr txBox="1"/>
          <p:nvPr/>
        </p:nvSpPr>
        <p:spPr>
          <a:xfrm>
            <a:off x="8351046" y="4081966"/>
            <a:ext cx="1030711" cy="276999"/>
          </a:xfrm>
          <a:prstGeom prst="rect">
            <a:avLst/>
          </a:prstGeom>
          <a:noFill/>
          <a:ln>
            <a:solidFill>
              <a:schemeClr val="accent4">
                <a:alpha val="0"/>
              </a:schemeClr>
            </a:solidFill>
          </a:ln>
        </p:spPr>
        <p:txBody>
          <a:bodyPr wrap="square" rtlCol="0" anchor="ctr" anchorCtr="1">
            <a:spAutoFit/>
          </a:bodyPr>
          <a:lstStyle/>
          <a:p>
            <a:r>
              <a:rPr lang="en-CA" sz="1200" dirty="0"/>
              <a:t>Appearance</a:t>
            </a:r>
          </a:p>
        </p:txBody>
      </p:sp>
      <p:sp>
        <p:nvSpPr>
          <p:cNvPr id="34" name="Oval 33">
            <a:extLst>
              <a:ext uri="{FF2B5EF4-FFF2-40B4-BE49-F238E27FC236}">
                <a16:creationId xmlns:a16="http://schemas.microsoft.com/office/drawing/2014/main" id="{14097283-CAB0-47B8-8C36-FDC7D9382EF4}"/>
              </a:ext>
            </a:extLst>
          </p:cNvPr>
          <p:cNvSpPr/>
          <p:nvPr/>
        </p:nvSpPr>
        <p:spPr>
          <a:xfrm>
            <a:off x="6544094" y="3851154"/>
            <a:ext cx="792088" cy="77755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29" name="TextBox 28">
            <a:extLst>
              <a:ext uri="{FF2B5EF4-FFF2-40B4-BE49-F238E27FC236}">
                <a16:creationId xmlns:a16="http://schemas.microsoft.com/office/drawing/2014/main" id="{EFCADD0C-A370-435D-8CDD-036C7C34CB83}"/>
              </a:ext>
            </a:extLst>
          </p:cNvPr>
          <p:cNvSpPr txBox="1"/>
          <p:nvPr/>
        </p:nvSpPr>
        <p:spPr>
          <a:xfrm>
            <a:off x="6491068" y="4055267"/>
            <a:ext cx="914400" cy="369332"/>
          </a:xfrm>
          <a:prstGeom prst="rect">
            <a:avLst/>
          </a:prstGeom>
          <a:noFill/>
          <a:ln>
            <a:solidFill>
              <a:schemeClr val="accent4">
                <a:alpha val="0"/>
              </a:schemeClr>
            </a:solidFill>
          </a:ln>
        </p:spPr>
        <p:txBody>
          <a:bodyPr wrap="square" rtlCol="0" anchor="ctr" anchorCtr="1">
            <a:spAutoFit/>
          </a:bodyPr>
          <a:lstStyle/>
          <a:p>
            <a:r>
              <a:rPr lang="en-CA" dirty="0"/>
              <a:t>Pain</a:t>
            </a:r>
          </a:p>
        </p:txBody>
      </p:sp>
      <p:sp>
        <p:nvSpPr>
          <p:cNvPr id="35" name="Oval 34">
            <a:extLst>
              <a:ext uri="{FF2B5EF4-FFF2-40B4-BE49-F238E27FC236}">
                <a16:creationId xmlns:a16="http://schemas.microsoft.com/office/drawing/2014/main" id="{A48D1A8A-AC1C-4F5C-AC92-D34DA3731B5D}"/>
              </a:ext>
            </a:extLst>
          </p:cNvPr>
          <p:cNvSpPr/>
          <p:nvPr/>
        </p:nvSpPr>
        <p:spPr>
          <a:xfrm>
            <a:off x="8686700" y="532563"/>
            <a:ext cx="792088" cy="77755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32" name="TextBox 31">
            <a:extLst>
              <a:ext uri="{FF2B5EF4-FFF2-40B4-BE49-F238E27FC236}">
                <a16:creationId xmlns:a16="http://schemas.microsoft.com/office/drawing/2014/main" id="{22B76C8E-40D1-4F2C-9D49-04DCB25D62F2}"/>
              </a:ext>
            </a:extLst>
          </p:cNvPr>
          <p:cNvSpPr txBox="1"/>
          <p:nvPr/>
        </p:nvSpPr>
        <p:spPr>
          <a:xfrm>
            <a:off x="8625544" y="785331"/>
            <a:ext cx="914400" cy="369332"/>
          </a:xfrm>
          <a:prstGeom prst="rect">
            <a:avLst/>
          </a:prstGeom>
          <a:noFill/>
          <a:ln>
            <a:solidFill>
              <a:schemeClr val="accent4">
                <a:alpha val="0"/>
              </a:schemeClr>
            </a:solidFill>
          </a:ln>
        </p:spPr>
        <p:txBody>
          <a:bodyPr wrap="square" rtlCol="0" anchor="ctr" anchorCtr="1">
            <a:spAutoFit/>
          </a:bodyPr>
          <a:lstStyle/>
          <a:p>
            <a:r>
              <a:rPr lang="en-CA" dirty="0"/>
              <a:t>Work</a:t>
            </a:r>
          </a:p>
        </p:txBody>
      </p:sp>
      <p:sp>
        <p:nvSpPr>
          <p:cNvPr id="37" name="Oval 36">
            <a:extLst>
              <a:ext uri="{FF2B5EF4-FFF2-40B4-BE49-F238E27FC236}">
                <a16:creationId xmlns:a16="http://schemas.microsoft.com/office/drawing/2014/main" id="{35A17A66-FB17-4EE4-BC36-C7B2B0EB9527}"/>
              </a:ext>
            </a:extLst>
          </p:cNvPr>
          <p:cNvSpPr/>
          <p:nvPr/>
        </p:nvSpPr>
        <p:spPr>
          <a:xfrm>
            <a:off x="8510847" y="2178617"/>
            <a:ext cx="792088" cy="77755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38" name="Oval 37">
            <a:extLst>
              <a:ext uri="{FF2B5EF4-FFF2-40B4-BE49-F238E27FC236}">
                <a16:creationId xmlns:a16="http://schemas.microsoft.com/office/drawing/2014/main" id="{2678D442-F8E8-488E-8724-24B79A143424}"/>
              </a:ext>
            </a:extLst>
          </p:cNvPr>
          <p:cNvSpPr/>
          <p:nvPr/>
        </p:nvSpPr>
        <p:spPr>
          <a:xfrm>
            <a:off x="4758674" y="3224886"/>
            <a:ext cx="792088" cy="77755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39" name="Oval 38">
            <a:extLst>
              <a:ext uri="{FF2B5EF4-FFF2-40B4-BE49-F238E27FC236}">
                <a16:creationId xmlns:a16="http://schemas.microsoft.com/office/drawing/2014/main" id="{2F49C06F-4CB0-47A8-9D85-B113F909F3E7}"/>
              </a:ext>
            </a:extLst>
          </p:cNvPr>
          <p:cNvSpPr/>
          <p:nvPr/>
        </p:nvSpPr>
        <p:spPr>
          <a:xfrm>
            <a:off x="5446340" y="167122"/>
            <a:ext cx="792088" cy="77755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40" name="Oval 39">
            <a:extLst>
              <a:ext uri="{FF2B5EF4-FFF2-40B4-BE49-F238E27FC236}">
                <a16:creationId xmlns:a16="http://schemas.microsoft.com/office/drawing/2014/main" id="{4529DA1E-E742-473A-A656-6ED75B8B379F}"/>
              </a:ext>
            </a:extLst>
          </p:cNvPr>
          <p:cNvSpPr/>
          <p:nvPr/>
        </p:nvSpPr>
        <p:spPr>
          <a:xfrm>
            <a:off x="7833456" y="4994907"/>
            <a:ext cx="792088" cy="77755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41" name="Oval 40">
            <a:extLst>
              <a:ext uri="{FF2B5EF4-FFF2-40B4-BE49-F238E27FC236}">
                <a16:creationId xmlns:a16="http://schemas.microsoft.com/office/drawing/2014/main" id="{1DE2D8BF-3512-486E-86A1-BA989C4F323B}"/>
              </a:ext>
            </a:extLst>
          </p:cNvPr>
          <p:cNvSpPr/>
          <p:nvPr/>
        </p:nvSpPr>
        <p:spPr>
          <a:xfrm>
            <a:off x="10521141" y="1776181"/>
            <a:ext cx="792088" cy="77755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42" name="Oval 41">
            <a:extLst>
              <a:ext uri="{FF2B5EF4-FFF2-40B4-BE49-F238E27FC236}">
                <a16:creationId xmlns:a16="http://schemas.microsoft.com/office/drawing/2014/main" id="{F65B1AF2-5BDB-4445-8AD8-B4C5E91E8DC3}"/>
              </a:ext>
            </a:extLst>
          </p:cNvPr>
          <p:cNvSpPr/>
          <p:nvPr/>
        </p:nvSpPr>
        <p:spPr>
          <a:xfrm>
            <a:off x="5580756" y="2348544"/>
            <a:ext cx="812915" cy="7775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0" name="TextBox 29">
            <a:extLst>
              <a:ext uri="{FF2B5EF4-FFF2-40B4-BE49-F238E27FC236}">
                <a16:creationId xmlns:a16="http://schemas.microsoft.com/office/drawing/2014/main" id="{C061D605-9F7A-431E-833D-2789858C0D27}"/>
              </a:ext>
            </a:extLst>
          </p:cNvPr>
          <p:cNvSpPr txBox="1"/>
          <p:nvPr/>
        </p:nvSpPr>
        <p:spPr>
          <a:xfrm>
            <a:off x="5564807" y="2520737"/>
            <a:ext cx="914400" cy="307777"/>
          </a:xfrm>
          <a:prstGeom prst="rect">
            <a:avLst/>
          </a:prstGeom>
          <a:noFill/>
          <a:ln>
            <a:solidFill>
              <a:schemeClr val="accent4">
                <a:alpha val="0"/>
              </a:schemeClr>
            </a:solidFill>
          </a:ln>
        </p:spPr>
        <p:txBody>
          <a:bodyPr wrap="square" rtlCol="0" anchor="ctr" anchorCtr="1">
            <a:spAutoFit/>
          </a:bodyPr>
          <a:lstStyle/>
          <a:p>
            <a:r>
              <a:rPr lang="en-CA" sz="1400" dirty="0"/>
              <a:t>Family</a:t>
            </a:r>
          </a:p>
        </p:txBody>
      </p:sp>
      <p:sp>
        <p:nvSpPr>
          <p:cNvPr id="43" name="Oval 42">
            <a:extLst>
              <a:ext uri="{FF2B5EF4-FFF2-40B4-BE49-F238E27FC236}">
                <a16:creationId xmlns:a16="http://schemas.microsoft.com/office/drawing/2014/main" id="{701BAFA7-E129-4502-ABDF-6FE09D31C12F}"/>
              </a:ext>
            </a:extLst>
          </p:cNvPr>
          <p:cNvSpPr/>
          <p:nvPr/>
        </p:nvSpPr>
        <p:spPr>
          <a:xfrm>
            <a:off x="10315436" y="3659936"/>
            <a:ext cx="812915" cy="7775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4" name="Oval 43">
            <a:extLst>
              <a:ext uri="{FF2B5EF4-FFF2-40B4-BE49-F238E27FC236}">
                <a16:creationId xmlns:a16="http://schemas.microsoft.com/office/drawing/2014/main" id="{6A846B05-FBFF-4529-B4EF-44ACE07E4F91}"/>
              </a:ext>
            </a:extLst>
          </p:cNvPr>
          <p:cNvSpPr/>
          <p:nvPr/>
        </p:nvSpPr>
        <p:spPr>
          <a:xfrm>
            <a:off x="4341803" y="4163176"/>
            <a:ext cx="812915" cy="7775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5" name="Oval 44">
            <a:extLst>
              <a:ext uri="{FF2B5EF4-FFF2-40B4-BE49-F238E27FC236}">
                <a16:creationId xmlns:a16="http://schemas.microsoft.com/office/drawing/2014/main" id="{90433AE5-635D-4326-A8AA-E727AAD2AD10}"/>
              </a:ext>
            </a:extLst>
          </p:cNvPr>
          <p:cNvSpPr/>
          <p:nvPr/>
        </p:nvSpPr>
        <p:spPr>
          <a:xfrm>
            <a:off x="6433625" y="302666"/>
            <a:ext cx="812915" cy="7775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6" name="Oval 45">
            <a:extLst>
              <a:ext uri="{FF2B5EF4-FFF2-40B4-BE49-F238E27FC236}">
                <a16:creationId xmlns:a16="http://schemas.microsoft.com/office/drawing/2014/main" id="{A4CD647F-195B-4D4B-BF7B-048CDA53183A}"/>
              </a:ext>
            </a:extLst>
          </p:cNvPr>
          <p:cNvSpPr/>
          <p:nvPr/>
        </p:nvSpPr>
        <p:spPr>
          <a:xfrm>
            <a:off x="8128620" y="1288737"/>
            <a:ext cx="812915" cy="7775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7" name="Oval 46">
            <a:extLst>
              <a:ext uri="{FF2B5EF4-FFF2-40B4-BE49-F238E27FC236}">
                <a16:creationId xmlns:a16="http://schemas.microsoft.com/office/drawing/2014/main" id="{C45325E0-4BAC-409C-AA39-BC7D81C3DE6C}"/>
              </a:ext>
            </a:extLst>
          </p:cNvPr>
          <p:cNvSpPr/>
          <p:nvPr/>
        </p:nvSpPr>
        <p:spPr>
          <a:xfrm>
            <a:off x="10658356" y="944682"/>
            <a:ext cx="812915" cy="808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8" name="Oval 47">
            <a:extLst>
              <a:ext uri="{FF2B5EF4-FFF2-40B4-BE49-F238E27FC236}">
                <a16:creationId xmlns:a16="http://schemas.microsoft.com/office/drawing/2014/main" id="{48F86274-5649-4E81-A5A1-032FA112DABB}"/>
              </a:ext>
            </a:extLst>
          </p:cNvPr>
          <p:cNvSpPr/>
          <p:nvPr/>
        </p:nvSpPr>
        <p:spPr>
          <a:xfrm>
            <a:off x="6715071" y="972194"/>
            <a:ext cx="812915" cy="789863"/>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CA" dirty="0"/>
          </a:p>
        </p:txBody>
      </p:sp>
      <p:sp>
        <p:nvSpPr>
          <p:cNvPr id="49" name="Oval 48">
            <a:extLst>
              <a:ext uri="{FF2B5EF4-FFF2-40B4-BE49-F238E27FC236}">
                <a16:creationId xmlns:a16="http://schemas.microsoft.com/office/drawing/2014/main" id="{8D2CCDF7-1F4A-4FD8-B382-D6CDBC72321F}"/>
              </a:ext>
            </a:extLst>
          </p:cNvPr>
          <p:cNvSpPr/>
          <p:nvPr/>
        </p:nvSpPr>
        <p:spPr>
          <a:xfrm>
            <a:off x="9843819" y="759731"/>
            <a:ext cx="812915" cy="789863"/>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CA" dirty="0"/>
          </a:p>
        </p:txBody>
      </p:sp>
      <p:sp>
        <p:nvSpPr>
          <p:cNvPr id="31" name="TextBox 30">
            <a:extLst>
              <a:ext uri="{FF2B5EF4-FFF2-40B4-BE49-F238E27FC236}">
                <a16:creationId xmlns:a16="http://schemas.microsoft.com/office/drawing/2014/main" id="{846979F6-3D25-4E5C-80F1-B12B66DCA725}"/>
              </a:ext>
            </a:extLst>
          </p:cNvPr>
          <p:cNvSpPr txBox="1"/>
          <p:nvPr/>
        </p:nvSpPr>
        <p:spPr>
          <a:xfrm>
            <a:off x="6502052" y="1215768"/>
            <a:ext cx="1296144" cy="246221"/>
          </a:xfrm>
          <a:prstGeom prst="rect">
            <a:avLst/>
          </a:prstGeom>
          <a:noFill/>
          <a:ln>
            <a:solidFill>
              <a:schemeClr val="accent4">
                <a:alpha val="0"/>
              </a:schemeClr>
            </a:solidFill>
          </a:ln>
        </p:spPr>
        <p:txBody>
          <a:bodyPr wrap="square" rtlCol="0" anchor="ctr" anchorCtr="1">
            <a:spAutoFit/>
          </a:bodyPr>
          <a:lstStyle/>
          <a:p>
            <a:r>
              <a:rPr lang="en-CA" sz="1000" dirty="0">
                <a:solidFill>
                  <a:srgbClr val="FFFF00"/>
                </a:solidFill>
              </a:rPr>
              <a:t>Relationships</a:t>
            </a:r>
          </a:p>
        </p:txBody>
      </p:sp>
      <p:sp>
        <p:nvSpPr>
          <p:cNvPr id="50" name="TextBox 49">
            <a:extLst>
              <a:ext uri="{FF2B5EF4-FFF2-40B4-BE49-F238E27FC236}">
                <a16:creationId xmlns:a16="http://schemas.microsoft.com/office/drawing/2014/main" id="{961B2F53-D8EB-46C1-96D1-028B5FFD5625}"/>
              </a:ext>
            </a:extLst>
          </p:cNvPr>
          <p:cNvSpPr txBox="1"/>
          <p:nvPr/>
        </p:nvSpPr>
        <p:spPr>
          <a:xfrm>
            <a:off x="10471777" y="1957537"/>
            <a:ext cx="914400" cy="369332"/>
          </a:xfrm>
          <a:prstGeom prst="rect">
            <a:avLst/>
          </a:prstGeom>
          <a:noFill/>
          <a:ln>
            <a:solidFill>
              <a:schemeClr val="accent4">
                <a:alpha val="0"/>
              </a:schemeClr>
            </a:solidFill>
          </a:ln>
        </p:spPr>
        <p:txBody>
          <a:bodyPr wrap="square" rtlCol="0" anchor="ctr" anchorCtr="1">
            <a:spAutoFit/>
          </a:bodyPr>
          <a:lstStyle/>
          <a:p>
            <a:r>
              <a:rPr lang="en-CA" dirty="0"/>
              <a:t>School</a:t>
            </a:r>
          </a:p>
        </p:txBody>
      </p:sp>
      <p:sp>
        <p:nvSpPr>
          <p:cNvPr id="51" name="TextBox 50">
            <a:extLst>
              <a:ext uri="{FF2B5EF4-FFF2-40B4-BE49-F238E27FC236}">
                <a16:creationId xmlns:a16="http://schemas.microsoft.com/office/drawing/2014/main" id="{7FB02804-BE30-43DF-B5E5-233C0D079054}"/>
              </a:ext>
            </a:extLst>
          </p:cNvPr>
          <p:cNvSpPr txBox="1"/>
          <p:nvPr/>
        </p:nvSpPr>
        <p:spPr>
          <a:xfrm>
            <a:off x="9810244" y="1011079"/>
            <a:ext cx="914400" cy="246221"/>
          </a:xfrm>
          <a:prstGeom prst="rect">
            <a:avLst/>
          </a:prstGeom>
          <a:noFill/>
          <a:ln>
            <a:solidFill>
              <a:schemeClr val="accent4">
                <a:alpha val="0"/>
              </a:schemeClr>
            </a:solidFill>
          </a:ln>
        </p:spPr>
        <p:txBody>
          <a:bodyPr wrap="square" rtlCol="0" anchor="ctr" anchorCtr="1">
            <a:spAutoFit/>
          </a:bodyPr>
          <a:lstStyle/>
          <a:p>
            <a:r>
              <a:rPr lang="en-CA" sz="1000" dirty="0">
                <a:solidFill>
                  <a:srgbClr val="FFFF00"/>
                </a:solidFill>
              </a:rPr>
              <a:t>Assignments</a:t>
            </a:r>
          </a:p>
        </p:txBody>
      </p:sp>
      <p:sp>
        <p:nvSpPr>
          <p:cNvPr id="62" name="Oval 61">
            <a:extLst>
              <a:ext uri="{FF2B5EF4-FFF2-40B4-BE49-F238E27FC236}">
                <a16:creationId xmlns:a16="http://schemas.microsoft.com/office/drawing/2014/main" id="{CCB16701-9618-4F33-AD31-160257833078}"/>
              </a:ext>
            </a:extLst>
          </p:cNvPr>
          <p:cNvSpPr/>
          <p:nvPr/>
        </p:nvSpPr>
        <p:spPr>
          <a:xfrm>
            <a:off x="10979719" y="5177161"/>
            <a:ext cx="812915" cy="789863"/>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CA" dirty="0"/>
          </a:p>
        </p:txBody>
      </p:sp>
      <p:sp>
        <p:nvSpPr>
          <p:cNvPr id="63" name="Oval 62">
            <a:extLst>
              <a:ext uri="{FF2B5EF4-FFF2-40B4-BE49-F238E27FC236}">
                <a16:creationId xmlns:a16="http://schemas.microsoft.com/office/drawing/2014/main" id="{6871CBC2-EFB4-4128-9142-9D5DA666B815}"/>
              </a:ext>
            </a:extLst>
          </p:cNvPr>
          <p:cNvSpPr/>
          <p:nvPr/>
        </p:nvSpPr>
        <p:spPr>
          <a:xfrm>
            <a:off x="11128351" y="2635458"/>
            <a:ext cx="812915" cy="789863"/>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CA" dirty="0"/>
          </a:p>
        </p:txBody>
      </p:sp>
      <p:sp>
        <p:nvSpPr>
          <p:cNvPr id="64" name="Oval 63">
            <a:extLst>
              <a:ext uri="{FF2B5EF4-FFF2-40B4-BE49-F238E27FC236}">
                <a16:creationId xmlns:a16="http://schemas.microsoft.com/office/drawing/2014/main" id="{8C653E35-96F9-4947-BC00-729220B5885B}"/>
              </a:ext>
            </a:extLst>
          </p:cNvPr>
          <p:cNvSpPr/>
          <p:nvPr/>
        </p:nvSpPr>
        <p:spPr>
          <a:xfrm>
            <a:off x="4281628" y="20179"/>
            <a:ext cx="812915" cy="789863"/>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CA" dirty="0"/>
          </a:p>
        </p:txBody>
      </p:sp>
      <p:sp>
        <p:nvSpPr>
          <p:cNvPr id="65" name="Oval 64">
            <a:extLst>
              <a:ext uri="{FF2B5EF4-FFF2-40B4-BE49-F238E27FC236}">
                <a16:creationId xmlns:a16="http://schemas.microsoft.com/office/drawing/2014/main" id="{B32FC3CC-1D5A-46B9-87F4-F50BAE9CC0A4}"/>
              </a:ext>
            </a:extLst>
          </p:cNvPr>
          <p:cNvSpPr/>
          <p:nvPr/>
        </p:nvSpPr>
        <p:spPr>
          <a:xfrm>
            <a:off x="4717098" y="2404230"/>
            <a:ext cx="812915" cy="789863"/>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CA" dirty="0"/>
          </a:p>
        </p:txBody>
      </p:sp>
      <p:sp>
        <p:nvSpPr>
          <p:cNvPr id="66" name="Oval 65">
            <a:extLst>
              <a:ext uri="{FF2B5EF4-FFF2-40B4-BE49-F238E27FC236}">
                <a16:creationId xmlns:a16="http://schemas.microsoft.com/office/drawing/2014/main" id="{12EB0964-8519-4D9D-A27C-82BE3DAE75D0}"/>
              </a:ext>
            </a:extLst>
          </p:cNvPr>
          <p:cNvSpPr/>
          <p:nvPr/>
        </p:nvSpPr>
        <p:spPr>
          <a:xfrm>
            <a:off x="7634723" y="3300069"/>
            <a:ext cx="812915" cy="789863"/>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CA" dirty="0"/>
          </a:p>
        </p:txBody>
      </p:sp>
      <p:sp>
        <p:nvSpPr>
          <p:cNvPr id="52" name="TextBox 51">
            <a:extLst>
              <a:ext uri="{FF2B5EF4-FFF2-40B4-BE49-F238E27FC236}">
                <a16:creationId xmlns:a16="http://schemas.microsoft.com/office/drawing/2014/main" id="{C9DBEA74-D900-4AC7-A326-8B21EFAC199C}"/>
              </a:ext>
            </a:extLst>
          </p:cNvPr>
          <p:cNvSpPr txBox="1"/>
          <p:nvPr/>
        </p:nvSpPr>
        <p:spPr>
          <a:xfrm>
            <a:off x="7603872" y="3567012"/>
            <a:ext cx="914400" cy="307777"/>
          </a:xfrm>
          <a:prstGeom prst="rect">
            <a:avLst/>
          </a:prstGeom>
          <a:noFill/>
          <a:ln>
            <a:solidFill>
              <a:schemeClr val="accent4">
                <a:alpha val="0"/>
              </a:schemeClr>
            </a:solidFill>
          </a:ln>
        </p:spPr>
        <p:txBody>
          <a:bodyPr wrap="square" rtlCol="0" anchor="ctr" anchorCtr="1">
            <a:spAutoFit/>
          </a:bodyPr>
          <a:lstStyle/>
          <a:p>
            <a:r>
              <a:rPr lang="en-CA" sz="1400" dirty="0">
                <a:solidFill>
                  <a:srgbClr val="FFFF00"/>
                </a:solidFill>
              </a:rPr>
              <a:t>Readings</a:t>
            </a:r>
          </a:p>
        </p:txBody>
      </p:sp>
      <p:sp>
        <p:nvSpPr>
          <p:cNvPr id="67" name="Oval 66">
            <a:extLst>
              <a:ext uri="{FF2B5EF4-FFF2-40B4-BE49-F238E27FC236}">
                <a16:creationId xmlns:a16="http://schemas.microsoft.com/office/drawing/2014/main" id="{F9BF81B4-53CE-4D12-BFB7-5C17D8A52929}"/>
              </a:ext>
            </a:extLst>
          </p:cNvPr>
          <p:cNvSpPr/>
          <p:nvPr/>
        </p:nvSpPr>
        <p:spPr>
          <a:xfrm>
            <a:off x="7280469" y="4283815"/>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28" name="TextBox 27">
            <a:extLst>
              <a:ext uri="{FF2B5EF4-FFF2-40B4-BE49-F238E27FC236}">
                <a16:creationId xmlns:a16="http://schemas.microsoft.com/office/drawing/2014/main" id="{01217F55-CDA6-4303-A906-F88E3FDA97E1}"/>
              </a:ext>
            </a:extLst>
          </p:cNvPr>
          <p:cNvSpPr txBox="1"/>
          <p:nvPr/>
        </p:nvSpPr>
        <p:spPr>
          <a:xfrm>
            <a:off x="7246540" y="4437495"/>
            <a:ext cx="914400" cy="369332"/>
          </a:xfrm>
          <a:prstGeom prst="rect">
            <a:avLst/>
          </a:prstGeom>
          <a:noFill/>
          <a:ln>
            <a:solidFill>
              <a:schemeClr val="accent4">
                <a:alpha val="0"/>
              </a:schemeClr>
            </a:solidFill>
          </a:ln>
        </p:spPr>
        <p:txBody>
          <a:bodyPr wrap="square" rtlCol="0" anchor="ctr" anchorCtr="1">
            <a:spAutoFit/>
          </a:bodyPr>
          <a:lstStyle/>
          <a:p>
            <a:r>
              <a:rPr lang="en-CA" dirty="0"/>
              <a:t>Kids</a:t>
            </a:r>
          </a:p>
        </p:txBody>
      </p:sp>
      <p:sp>
        <p:nvSpPr>
          <p:cNvPr id="68" name="Oval 67">
            <a:extLst>
              <a:ext uri="{FF2B5EF4-FFF2-40B4-BE49-F238E27FC236}">
                <a16:creationId xmlns:a16="http://schemas.microsoft.com/office/drawing/2014/main" id="{4407FCE8-119E-4F65-A8F6-AFA1E7369FCB}"/>
              </a:ext>
            </a:extLst>
          </p:cNvPr>
          <p:cNvSpPr/>
          <p:nvPr/>
        </p:nvSpPr>
        <p:spPr>
          <a:xfrm>
            <a:off x="5596445" y="1134189"/>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69" name="Oval 68">
            <a:extLst>
              <a:ext uri="{FF2B5EF4-FFF2-40B4-BE49-F238E27FC236}">
                <a16:creationId xmlns:a16="http://schemas.microsoft.com/office/drawing/2014/main" id="{1856B286-B654-49E5-92EC-AE3B70B8F8E5}"/>
              </a:ext>
            </a:extLst>
          </p:cNvPr>
          <p:cNvSpPr/>
          <p:nvPr/>
        </p:nvSpPr>
        <p:spPr>
          <a:xfrm>
            <a:off x="11229835" y="362387"/>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70" name="Oval 69">
            <a:extLst>
              <a:ext uri="{FF2B5EF4-FFF2-40B4-BE49-F238E27FC236}">
                <a16:creationId xmlns:a16="http://schemas.microsoft.com/office/drawing/2014/main" id="{27FFDB45-3819-4A86-ACBF-FFFA63E01842}"/>
              </a:ext>
            </a:extLst>
          </p:cNvPr>
          <p:cNvSpPr/>
          <p:nvPr/>
        </p:nvSpPr>
        <p:spPr>
          <a:xfrm>
            <a:off x="6680745" y="2714019"/>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71" name="Oval 70">
            <a:extLst>
              <a:ext uri="{FF2B5EF4-FFF2-40B4-BE49-F238E27FC236}">
                <a16:creationId xmlns:a16="http://schemas.microsoft.com/office/drawing/2014/main" id="{4012EFA6-F2AD-49EB-910F-D8C045A40F5C}"/>
              </a:ext>
            </a:extLst>
          </p:cNvPr>
          <p:cNvSpPr/>
          <p:nvPr/>
        </p:nvSpPr>
        <p:spPr>
          <a:xfrm>
            <a:off x="3916874" y="718199"/>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72" name="Oval 71">
            <a:extLst>
              <a:ext uri="{FF2B5EF4-FFF2-40B4-BE49-F238E27FC236}">
                <a16:creationId xmlns:a16="http://schemas.microsoft.com/office/drawing/2014/main" id="{3DCE4F05-574E-4285-BF32-0AA07FFC8A6A}"/>
              </a:ext>
            </a:extLst>
          </p:cNvPr>
          <p:cNvSpPr/>
          <p:nvPr/>
        </p:nvSpPr>
        <p:spPr>
          <a:xfrm>
            <a:off x="4618873" y="5010466"/>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73" name="Oval 72">
            <a:extLst>
              <a:ext uri="{FF2B5EF4-FFF2-40B4-BE49-F238E27FC236}">
                <a16:creationId xmlns:a16="http://schemas.microsoft.com/office/drawing/2014/main" id="{4F4FA092-F8E7-43D8-8032-593541BAA0ED}"/>
              </a:ext>
            </a:extLst>
          </p:cNvPr>
          <p:cNvSpPr/>
          <p:nvPr/>
        </p:nvSpPr>
        <p:spPr>
          <a:xfrm>
            <a:off x="4214180" y="1817601"/>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74" name="Oval 73">
            <a:extLst>
              <a:ext uri="{FF2B5EF4-FFF2-40B4-BE49-F238E27FC236}">
                <a16:creationId xmlns:a16="http://schemas.microsoft.com/office/drawing/2014/main" id="{1FD4A7A9-AF7C-42C1-B28A-EE485F15985B}"/>
              </a:ext>
            </a:extLst>
          </p:cNvPr>
          <p:cNvSpPr/>
          <p:nvPr/>
        </p:nvSpPr>
        <p:spPr>
          <a:xfrm>
            <a:off x="10346591" y="2990410"/>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75" name="Oval 74">
            <a:extLst>
              <a:ext uri="{FF2B5EF4-FFF2-40B4-BE49-F238E27FC236}">
                <a16:creationId xmlns:a16="http://schemas.microsoft.com/office/drawing/2014/main" id="{FA5308C9-066E-45EB-A1DB-BF8ACA56F692}"/>
              </a:ext>
            </a:extLst>
          </p:cNvPr>
          <p:cNvSpPr/>
          <p:nvPr/>
        </p:nvSpPr>
        <p:spPr>
          <a:xfrm>
            <a:off x="7944213" y="1825466"/>
            <a:ext cx="809386" cy="762000"/>
          </a:xfrm>
          <a:prstGeom prst="ellipse">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61" name="TextBox 60">
            <a:extLst>
              <a:ext uri="{FF2B5EF4-FFF2-40B4-BE49-F238E27FC236}">
                <a16:creationId xmlns:a16="http://schemas.microsoft.com/office/drawing/2014/main" id="{6FAEA763-1BAC-412F-8E02-9629745C9AFA}"/>
              </a:ext>
            </a:extLst>
          </p:cNvPr>
          <p:cNvSpPr txBox="1"/>
          <p:nvPr/>
        </p:nvSpPr>
        <p:spPr>
          <a:xfrm>
            <a:off x="4548426" y="5237577"/>
            <a:ext cx="914400" cy="307777"/>
          </a:xfrm>
          <a:prstGeom prst="rect">
            <a:avLst/>
          </a:prstGeom>
          <a:noFill/>
          <a:ln>
            <a:solidFill>
              <a:schemeClr val="accent4">
                <a:alpha val="0"/>
              </a:schemeClr>
            </a:solidFill>
          </a:ln>
        </p:spPr>
        <p:txBody>
          <a:bodyPr wrap="square" rtlCol="0" anchor="ctr" anchorCtr="1">
            <a:spAutoFit/>
          </a:bodyPr>
          <a:lstStyle/>
          <a:p>
            <a:r>
              <a:rPr lang="en-CA" sz="1400" dirty="0"/>
              <a:t>Daycare</a:t>
            </a:r>
          </a:p>
        </p:txBody>
      </p:sp>
      <p:sp>
        <p:nvSpPr>
          <p:cNvPr id="60" name="TextBox 59">
            <a:extLst>
              <a:ext uri="{FF2B5EF4-FFF2-40B4-BE49-F238E27FC236}">
                <a16:creationId xmlns:a16="http://schemas.microsoft.com/office/drawing/2014/main" id="{C8CB6E5E-3393-427D-B796-932F8E894612}"/>
              </a:ext>
            </a:extLst>
          </p:cNvPr>
          <p:cNvSpPr txBox="1"/>
          <p:nvPr/>
        </p:nvSpPr>
        <p:spPr>
          <a:xfrm>
            <a:off x="6640613" y="2936983"/>
            <a:ext cx="914400" cy="307777"/>
          </a:xfrm>
          <a:prstGeom prst="rect">
            <a:avLst/>
          </a:prstGeom>
          <a:noFill/>
          <a:ln>
            <a:solidFill>
              <a:schemeClr val="accent4">
                <a:alpha val="0"/>
              </a:schemeClr>
            </a:solidFill>
          </a:ln>
        </p:spPr>
        <p:txBody>
          <a:bodyPr wrap="square" rtlCol="0" anchor="ctr" anchorCtr="1">
            <a:spAutoFit/>
          </a:bodyPr>
          <a:lstStyle/>
          <a:p>
            <a:r>
              <a:rPr lang="en-CA" sz="1400" dirty="0"/>
              <a:t>Vacation</a:t>
            </a:r>
          </a:p>
        </p:txBody>
      </p:sp>
      <p:sp>
        <p:nvSpPr>
          <p:cNvPr id="59" name="TextBox 58">
            <a:extLst>
              <a:ext uri="{FF2B5EF4-FFF2-40B4-BE49-F238E27FC236}">
                <a16:creationId xmlns:a16="http://schemas.microsoft.com/office/drawing/2014/main" id="{1C6084A5-9EA8-4951-8389-9530837BECB4}"/>
              </a:ext>
            </a:extLst>
          </p:cNvPr>
          <p:cNvSpPr txBox="1"/>
          <p:nvPr/>
        </p:nvSpPr>
        <p:spPr>
          <a:xfrm>
            <a:off x="4180143" y="1979110"/>
            <a:ext cx="914400" cy="369332"/>
          </a:xfrm>
          <a:prstGeom prst="rect">
            <a:avLst/>
          </a:prstGeom>
          <a:noFill/>
          <a:ln>
            <a:solidFill>
              <a:schemeClr val="accent4">
                <a:alpha val="0"/>
              </a:schemeClr>
            </a:solidFill>
          </a:ln>
        </p:spPr>
        <p:txBody>
          <a:bodyPr wrap="square" rtlCol="0" anchor="ctr" anchorCtr="1">
            <a:spAutoFit/>
          </a:bodyPr>
          <a:lstStyle/>
          <a:p>
            <a:r>
              <a:rPr lang="en-CA" dirty="0"/>
              <a:t>Pets</a:t>
            </a:r>
          </a:p>
        </p:txBody>
      </p:sp>
      <p:sp>
        <p:nvSpPr>
          <p:cNvPr id="58" name="TextBox 57">
            <a:extLst>
              <a:ext uri="{FF2B5EF4-FFF2-40B4-BE49-F238E27FC236}">
                <a16:creationId xmlns:a16="http://schemas.microsoft.com/office/drawing/2014/main" id="{C8FE5592-3965-45C7-BA8D-431525EAF1DA}"/>
              </a:ext>
            </a:extLst>
          </p:cNvPr>
          <p:cNvSpPr txBox="1"/>
          <p:nvPr/>
        </p:nvSpPr>
        <p:spPr>
          <a:xfrm>
            <a:off x="7848108" y="1978572"/>
            <a:ext cx="914400" cy="369332"/>
          </a:xfrm>
          <a:prstGeom prst="rect">
            <a:avLst/>
          </a:prstGeom>
          <a:noFill/>
          <a:ln>
            <a:solidFill>
              <a:schemeClr val="accent4">
                <a:alpha val="0"/>
              </a:schemeClr>
            </a:solidFill>
          </a:ln>
        </p:spPr>
        <p:txBody>
          <a:bodyPr wrap="square" rtlCol="0" anchor="ctr" anchorCtr="1">
            <a:spAutoFit/>
          </a:bodyPr>
          <a:lstStyle/>
          <a:p>
            <a:r>
              <a:rPr lang="en-CA" dirty="0"/>
              <a:t>Vet</a:t>
            </a:r>
          </a:p>
        </p:txBody>
      </p:sp>
      <p:sp>
        <p:nvSpPr>
          <p:cNvPr id="57" name="TextBox 56">
            <a:extLst>
              <a:ext uri="{FF2B5EF4-FFF2-40B4-BE49-F238E27FC236}">
                <a16:creationId xmlns:a16="http://schemas.microsoft.com/office/drawing/2014/main" id="{1630CA2F-1740-4311-B83F-0BB0E19D4233}"/>
              </a:ext>
            </a:extLst>
          </p:cNvPr>
          <p:cNvSpPr txBox="1"/>
          <p:nvPr/>
        </p:nvSpPr>
        <p:spPr>
          <a:xfrm>
            <a:off x="10315435" y="3152743"/>
            <a:ext cx="914400" cy="369332"/>
          </a:xfrm>
          <a:prstGeom prst="rect">
            <a:avLst/>
          </a:prstGeom>
          <a:noFill/>
          <a:ln>
            <a:solidFill>
              <a:schemeClr val="accent4">
                <a:alpha val="0"/>
              </a:schemeClr>
            </a:solidFill>
          </a:ln>
        </p:spPr>
        <p:txBody>
          <a:bodyPr wrap="square" rtlCol="0" anchor="ctr" anchorCtr="1">
            <a:spAutoFit/>
          </a:bodyPr>
          <a:lstStyle/>
          <a:p>
            <a:r>
              <a:rPr lang="en-CA" dirty="0"/>
              <a:t>Phone</a:t>
            </a:r>
          </a:p>
        </p:txBody>
      </p:sp>
      <p:sp>
        <p:nvSpPr>
          <p:cNvPr id="56" name="TextBox 55">
            <a:extLst>
              <a:ext uri="{FF2B5EF4-FFF2-40B4-BE49-F238E27FC236}">
                <a16:creationId xmlns:a16="http://schemas.microsoft.com/office/drawing/2014/main" id="{356AE48E-2492-4268-9871-4590DA7F8D67}"/>
              </a:ext>
            </a:extLst>
          </p:cNvPr>
          <p:cNvSpPr txBox="1"/>
          <p:nvPr/>
        </p:nvSpPr>
        <p:spPr>
          <a:xfrm>
            <a:off x="3864367" y="892005"/>
            <a:ext cx="914400" cy="369332"/>
          </a:xfrm>
          <a:prstGeom prst="rect">
            <a:avLst/>
          </a:prstGeom>
          <a:noFill/>
          <a:ln>
            <a:solidFill>
              <a:schemeClr val="accent4">
                <a:alpha val="0"/>
              </a:schemeClr>
            </a:solidFill>
          </a:ln>
        </p:spPr>
        <p:txBody>
          <a:bodyPr wrap="square" rtlCol="0" anchor="ctr" anchorCtr="1">
            <a:spAutoFit/>
          </a:bodyPr>
          <a:lstStyle/>
          <a:p>
            <a:r>
              <a:rPr lang="en-CA" dirty="0"/>
              <a:t>Hydro</a:t>
            </a:r>
          </a:p>
        </p:txBody>
      </p:sp>
      <p:sp>
        <p:nvSpPr>
          <p:cNvPr id="55" name="TextBox 54">
            <a:extLst>
              <a:ext uri="{FF2B5EF4-FFF2-40B4-BE49-F238E27FC236}">
                <a16:creationId xmlns:a16="http://schemas.microsoft.com/office/drawing/2014/main" id="{5EC7C6B8-F91B-46DC-BA33-44F477EBDCB6}"/>
              </a:ext>
            </a:extLst>
          </p:cNvPr>
          <p:cNvSpPr txBox="1"/>
          <p:nvPr/>
        </p:nvSpPr>
        <p:spPr>
          <a:xfrm>
            <a:off x="5575727" y="1303734"/>
            <a:ext cx="914400" cy="369332"/>
          </a:xfrm>
          <a:prstGeom prst="rect">
            <a:avLst/>
          </a:prstGeom>
          <a:noFill/>
          <a:ln>
            <a:solidFill>
              <a:schemeClr val="accent4">
                <a:alpha val="0"/>
              </a:schemeClr>
            </a:solidFill>
          </a:ln>
        </p:spPr>
        <p:txBody>
          <a:bodyPr wrap="square" rtlCol="0" anchor="ctr" anchorCtr="1">
            <a:spAutoFit/>
          </a:bodyPr>
          <a:lstStyle/>
          <a:p>
            <a:r>
              <a:rPr lang="en-CA" dirty="0"/>
              <a:t>Heat</a:t>
            </a:r>
          </a:p>
        </p:txBody>
      </p:sp>
      <p:sp>
        <p:nvSpPr>
          <p:cNvPr id="54" name="TextBox 53">
            <a:extLst>
              <a:ext uri="{FF2B5EF4-FFF2-40B4-BE49-F238E27FC236}">
                <a16:creationId xmlns:a16="http://schemas.microsoft.com/office/drawing/2014/main" id="{15C204AE-DEFF-4108-A314-265D675A6780}"/>
              </a:ext>
            </a:extLst>
          </p:cNvPr>
          <p:cNvSpPr txBox="1"/>
          <p:nvPr/>
        </p:nvSpPr>
        <p:spPr>
          <a:xfrm>
            <a:off x="11177328" y="448423"/>
            <a:ext cx="914400" cy="523220"/>
          </a:xfrm>
          <a:prstGeom prst="rect">
            <a:avLst/>
          </a:prstGeom>
          <a:noFill/>
          <a:ln>
            <a:solidFill>
              <a:schemeClr val="accent4">
                <a:alpha val="0"/>
              </a:schemeClr>
            </a:solidFill>
          </a:ln>
        </p:spPr>
        <p:txBody>
          <a:bodyPr wrap="square" rtlCol="0" anchor="ctr" anchorCtr="1">
            <a:spAutoFit/>
          </a:bodyPr>
          <a:lstStyle/>
          <a:p>
            <a:r>
              <a:rPr lang="en-CA" sz="1400" dirty="0"/>
              <a:t>Car Repair</a:t>
            </a:r>
          </a:p>
        </p:txBody>
      </p:sp>
      <p:sp>
        <p:nvSpPr>
          <p:cNvPr id="77" name="TextBox 76">
            <a:extLst>
              <a:ext uri="{FF2B5EF4-FFF2-40B4-BE49-F238E27FC236}">
                <a16:creationId xmlns:a16="http://schemas.microsoft.com/office/drawing/2014/main" id="{4B8FB259-70EA-4858-855D-22FBF618DD2C}"/>
              </a:ext>
            </a:extLst>
          </p:cNvPr>
          <p:cNvSpPr txBox="1"/>
          <p:nvPr/>
        </p:nvSpPr>
        <p:spPr>
          <a:xfrm>
            <a:off x="4654479" y="3455324"/>
            <a:ext cx="914400" cy="307777"/>
          </a:xfrm>
          <a:prstGeom prst="rect">
            <a:avLst/>
          </a:prstGeom>
          <a:noFill/>
          <a:ln>
            <a:solidFill>
              <a:schemeClr val="accent4">
                <a:alpha val="0"/>
              </a:schemeClr>
            </a:solidFill>
          </a:ln>
        </p:spPr>
        <p:txBody>
          <a:bodyPr wrap="square" rtlCol="0" anchor="ctr" anchorCtr="1">
            <a:spAutoFit/>
          </a:bodyPr>
          <a:lstStyle/>
          <a:p>
            <a:r>
              <a:rPr lang="en-CA" sz="1400" dirty="0"/>
              <a:t>Calories</a:t>
            </a:r>
          </a:p>
        </p:txBody>
      </p:sp>
      <p:sp>
        <p:nvSpPr>
          <p:cNvPr id="78" name="TextBox 77">
            <a:extLst>
              <a:ext uri="{FF2B5EF4-FFF2-40B4-BE49-F238E27FC236}">
                <a16:creationId xmlns:a16="http://schemas.microsoft.com/office/drawing/2014/main" id="{3EE9532C-1B08-4EDF-A6A8-0432682FB899}"/>
              </a:ext>
            </a:extLst>
          </p:cNvPr>
          <p:cNvSpPr txBox="1"/>
          <p:nvPr/>
        </p:nvSpPr>
        <p:spPr>
          <a:xfrm>
            <a:off x="10877369" y="5339183"/>
            <a:ext cx="1088530" cy="461665"/>
          </a:xfrm>
          <a:prstGeom prst="rect">
            <a:avLst/>
          </a:prstGeom>
          <a:noFill/>
          <a:ln>
            <a:solidFill>
              <a:schemeClr val="accent4">
                <a:alpha val="0"/>
              </a:schemeClr>
            </a:solidFill>
          </a:ln>
        </p:spPr>
        <p:txBody>
          <a:bodyPr wrap="square" rtlCol="0" anchor="ctr" anchorCtr="1">
            <a:spAutoFit/>
          </a:bodyPr>
          <a:lstStyle/>
          <a:p>
            <a:r>
              <a:rPr lang="en-CA" sz="1200" dirty="0">
                <a:solidFill>
                  <a:srgbClr val="FFFF00"/>
                </a:solidFill>
              </a:rPr>
              <a:t>Down</a:t>
            </a:r>
          </a:p>
          <a:p>
            <a:r>
              <a:rPr lang="en-CA" sz="1200" dirty="0">
                <a:solidFill>
                  <a:srgbClr val="FFFF00"/>
                </a:solidFill>
              </a:rPr>
              <a:t>Payment</a:t>
            </a:r>
          </a:p>
        </p:txBody>
      </p:sp>
      <p:sp>
        <p:nvSpPr>
          <p:cNvPr id="79" name="TextBox 78">
            <a:extLst>
              <a:ext uri="{FF2B5EF4-FFF2-40B4-BE49-F238E27FC236}">
                <a16:creationId xmlns:a16="http://schemas.microsoft.com/office/drawing/2014/main" id="{73346261-1C21-4C62-B213-832E8A122CD4}"/>
              </a:ext>
            </a:extLst>
          </p:cNvPr>
          <p:cNvSpPr txBox="1"/>
          <p:nvPr/>
        </p:nvSpPr>
        <p:spPr>
          <a:xfrm>
            <a:off x="4234596" y="255335"/>
            <a:ext cx="914400" cy="307777"/>
          </a:xfrm>
          <a:prstGeom prst="rect">
            <a:avLst/>
          </a:prstGeom>
          <a:noFill/>
          <a:ln>
            <a:solidFill>
              <a:schemeClr val="accent4">
                <a:alpha val="0"/>
              </a:schemeClr>
            </a:solidFill>
          </a:ln>
        </p:spPr>
        <p:txBody>
          <a:bodyPr wrap="square" rtlCol="0" anchor="ctr" anchorCtr="1">
            <a:spAutoFit/>
          </a:bodyPr>
          <a:lstStyle/>
          <a:p>
            <a:r>
              <a:rPr lang="en-CA" sz="1400" dirty="0">
                <a:solidFill>
                  <a:srgbClr val="FFFF00"/>
                </a:solidFill>
              </a:rPr>
              <a:t>Savings</a:t>
            </a:r>
          </a:p>
        </p:txBody>
      </p:sp>
      <p:sp>
        <p:nvSpPr>
          <p:cNvPr id="80" name="TextBox 79">
            <a:extLst>
              <a:ext uri="{FF2B5EF4-FFF2-40B4-BE49-F238E27FC236}">
                <a16:creationId xmlns:a16="http://schemas.microsoft.com/office/drawing/2014/main" id="{8C22FC49-B51B-492E-8DF1-6E84AFBE12C4}"/>
              </a:ext>
            </a:extLst>
          </p:cNvPr>
          <p:cNvSpPr txBox="1"/>
          <p:nvPr/>
        </p:nvSpPr>
        <p:spPr>
          <a:xfrm>
            <a:off x="7772300" y="5199931"/>
            <a:ext cx="914400" cy="369332"/>
          </a:xfrm>
          <a:prstGeom prst="rect">
            <a:avLst/>
          </a:prstGeom>
          <a:noFill/>
          <a:ln>
            <a:solidFill>
              <a:schemeClr val="accent4">
                <a:alpha val="0"/>
              </a:schemeClr>
            </a:solidFill>
          </a:ln>
        </p:spPr>
        <p:txBody>
          <a:bodyPr wrap="square" rtlCol="0" anchor="ctr" anchorCtr="1">
            <a:spAutoFit/>
          </a:bodyPr>
          <a:lstStyle/>
          <a:p>
            <a:r>
              <a:rPr lang="en-CA" dirty="0"/>
              <a:t>PCOS</a:t>
            </a:r>
          </a:p>
        </p:txBody>
      </p:sp>
      <p:sp>
        <p:nvSpPr>
          <p:cNvPr id="81" name="TextBox 80">
            <a:extLst>
              <a:ext uri="{FF2B5EF4-FFF2-40B4-BE49-F238E27FC236}">
                <a16:creationId xmlns:a16="http://schemas.microsoft.com/office/drawing/2014/main" id="{D8ABD116-CDC2-4DB3-A6EB-030B59EEBB7E}"/>
              </a:ext>
            </a:extLst>
          </p:cNvPr>
          <p:cNvSpPr txBox="1"/>
          <p:nvPr/>
        </p:nvSpPr>
        <p:spPr>
          <a:xfrm>
            <a:off x="4252891" y="4352567"/>
            <a:ext cx="914400" cy="307777"/>
          </a:xfrm>
          <a:prstGeom prst="rect">
            <a:avLst/>
          </a:prstGeom>
          <a:noFill/>
          <a:ln>
            <a:solidFill>
              <a:schemeClr val="accent4">
                <a:alpha val="0"/>
              </a:schemeClr>
            </a:solidFill>
          </a:ln>
        </p:spPr>
        <p:txBody>
          <a:bodyPr wrap="square" rtlCol="0" anchor="ctr" anchorCtr="1">
            <a:spAutoFit/>
          </a:bodyPr>
          <a:lstStyle/>
          <a:p>
            <a:r>
              <a:rPr lang="en-CA" sz="1400" dirty="0"/>
              <a:t>Journals</a:t>
            </a:r>
          </a:p>
        </p:txBody>
      </p:sp>
      <p:sp>
        <p:nvSpPr>
          <p:cNvPr id="76" name="TextBox 75">
            <a:extLst>
              <a:ext uri="{FF2B5EF4-FFF2-40B4-BE49-F238E27FC236}">
                <a16:creationId xmlns:a16="http://schemas.microsoft.com/office/drawing/2014/main" id="{47B2CAC9-876E-4701-B973-672CF7FE69B7}"/>
              </a:ext>
            </a:extLst>
          </p:cNvPr>
          <p:cNvSpPr txBox="1"/>
          <p:nvPr/>
        </p:nvSpPr>
        <p:spPr>
          <a:xfrm>
            <a:off x="10607614" y="1096259"/>
            <a:ext cx="914400" cy="369332"/>
          </a:xfrm>
          <a:prstGeom prst="rect">
            <a:avLst/>
          </a:prstGeom>
          <a:noFill/>
          <a:ln>
            <a:solidFill>
              <a:schemeClr val="accent4">
                <a:alpha val="0"/>
              </a:schemeClr>
            </a:solidFill>
          </a:ln>
        </p:spPr>
        <p:txBody>
          <a:bodyPr wrap="square" rtlCol="0" anchor="ctr" anchorCtr="1">
            <a:spAutoFit/>
          </a:bodyPr>
          <a:lstStyle/>
          <a:p>
            <a:r>
              <a:rPr lang="en-CA" dirty="0"/>
              <a:t>Weight</a:t>
            </a:r>
          </a:p>
        </p:txBody>
      </p:sp>
      <p:sp>
        <p:nvSpPr>
          <p:cNvPr id="53" name="TextBox 52">
            <a:extLst>
              <a:ext uri="{FF2B5EF4-FFF2-40B4-BE49-F238E27FC236}">
                <a16:creationId xmlns:a16="http://schemas.microsoft.com/office/drawing/2014/main" id="{271D7118-5774-472F-9BF0-BDB0ED38E950}"/>
              </a:ext>
            </a:extLst>
          </p:cNvPr>
          <p:cNvSpPr txBox="1"/>
          <p:nvPr/>
        </p:nvSpPr>
        <p:spPr>
          <a:xfrm>
            <a:off x="8107135" y="1482508"/>
            <a:ext cx="914400" cy="307777"/>
          </a:xfrm>
          <a:prstGeom prst="rect">
            <a:avLst/>
          </a:prstGeom>
          <a:noFill/>
          <a:ln>
            <a:solidFill>
              <a:schemeClr val="accent4">
                <a:alpha val="0"/>
              </a:schemeClr>
            </a:solidFill>
          </a:ln>
        </p:spPr>
        <p:txBody>
          <a:bodyPr wrap="square" rtlCol="0" anchor="ctr" anchorCtr="1">
            <a:spAutoFit/>
          </a:bodyPr>
          <a:lstStyle/>
          <a:p>
            <a:r>
              <a:rPr lang="en-CA" sz="1400" dirty="0"/>
              <a:t>Budget</a:t>
            </a:r>
          </a:p>
        </p:txBody>
      </p:sp>
      <p:sp>
        <p:nvSpPr>
          <p:cNvPr id="84" name="TextBox 83">
            <a:extLst>
              <a:ext uri="{FF2B5EF4-FFF2-40B4-BE49-F238E27FC236}">
                <a16:creationId xmlns:a16="http://schemas.microsoft.com/office/drawing/2014/main" id="{3466A379-4C7A-4D6C-A77D-ED3B07BF855B}"/>
              </a:ext>
            </a:extLst>
          </p:cNvPr>
          <p:cNvSpPr txBox="1"/>
          <p:nvPr/>
        </p:nvSpPr>
        <p:spPr>
          <a:xfrm>
            <a:off x="11076802" y="2746435"/>
            <a:ext cx="914400" cy="523220"/>
          </a:xfrm>
          <a:prstGeom prst="rect">
            <a:avLst/>
          </a:prstGeom>
          <a:noFill/>
          <a:ln>
            <a:solidFill>
              <a:schemeClr val="accent4">
                <a:alpha val="0"/>
              </a:schemeClr>
            </a:solidFill>
          </a:ln>
        </p:spPr>
        <p:txBody>
          <a:bodyPr wrap="square" rtlCol="0" anchor="ctr" anchorCtr="1">
            <a:spAutoFit/>
          </a:bodyPr>
          <a:lstStyle/>
          <a:p>
            <a:r>
              <a:rPr lang="en-CA" sz="1400" dirty="0">
                <a:solidFill>
                  <a:srgbClr val="FFFF00"/>
                </a:solidFill>
              </a:rPr>
              <a:t>Zoom Fatigue</a:t>
            </a:r>
          </a:p>
        </p:txBody>
      </p:sp>
      <p:sp>
        <p:nvSpPr>
          <p:cNvPr id="85" name="TextBox 84">
            <a:extLst>
              <a:ext uri="{FF2B5EF4-FFF2-40B4-BE49-F238E27FC236}">
                <a16:creationId xmlns:a16="http://schemas.microsoft.com/office/drawing/2014/main" id="{8BC6E6F3-DF9A-4046-9BC6-083097F1BF0B}"/>
              </a:ext>
            </a:extLst>
          </p:cNvPr>
          <p:cNvSpPr txBox="1"/>
          <p:nvPr/>
        </p:nvSpPr>
        <p:spPr>
          <a:xfrm>
            <a:off x="5385184" y="388840"/>
            <a:ext cx="914400" cy="307777"/>
          </a:xfrm>
          <a:prstGeom prst="rect">
            <a:avLst/>
          </a:prstGeom>
          <a:noFill/>
          <a:ln>
            <a:solidFill>
              <a:schemeClr val="accent4">
                <a:alpha val="0"/>
              </a:schemeClr>
            </a:solidFill>
          </a:ln>
        </p:spPr>
        <p:txBody>
          <a:bodyPr wrap="square" rtlCol="0" anchor="ctr" anchorCtr="1">
            <a:spAutoFit/>
          </a:bodyPr>
          <a:lstStyle/>
          <a:p>
            <a:r>
              <a:rPr lang="en-CA" sz="1400" dirty="0"/>
              <a:t>COVID</a:t>
            </a:r>
          </a:p>
        </p:txBody>
      </p:sp>
      <p:sp>
        <p:nvSpPr>
          <p:cNvPr id="86" name="TextBox 85">
            <a:extLst>
              <a:ext uri="{FF2B5EF4-FFF2-40B4-BE49-F238E27FC236}">
                <a16:creationId xmlns:a16="http://schemas.microsoft.com/office/drawing/2014/main" id="{0D81F437-4B1E-44EB-8BBE-0CF136CB77B6}"/>
              </a:ext>
            </a:extLst>
          </p:cNvPr>
          <p:cNvSpPr txBox="1"/>
          <p:nvPr/>
        </p:nvSpPr>
        <p:spPr>
          <a:xfrm>
            <a:off x="8504412" y="2422459"/>
            <a:ext cx="914400" cy="369332"/>
          </a:xfrm>
          <a:prstGeom prst="rect">
            <a:avLst/>
          </a:prstGeom>
          <a:noFill/>
          <a:ln>
            <a:solidFill>
              <a:schemeClr val="accent4">
                <a:alpha val="0"/>
              </a:schemeClr>
            </a:solidFill>
          </a:ln>
        </p:spPr>
        <p:txBody>
          <a:bodyPr wrap="square" rtlCol="0" anchor="ctr" anchorCtr="1">
            <a:spAutoFit/>
          </a:bodyPr>
          <a:lstStyle/>
          <a:p>
            <a:r>
              <a:rPr lang="en-CA" dirty="0"/>
              <a:t>Sleep</a:t>
            </a:r>
          </a:p>
        </p:txBody>
      </p:sp>
      <p:sp>
        <p:nvSpPr>
          <p:cNvPr id="87" name="TextBox 86">
            <a:extLst>
              <a:ext uri="{FF2B5EF4-FFF2-40B4-BE49-F238E27FC236}">
                <a16:creationId xmlns:a16="http://schemas.microsoft.com/office/drawing/2014/main" id="{23A97CED-7064-469D-8BCA-91D6539D294E}"/>
              </a:ext>
            </a:extLst>
          </p:cNvPr>
          <p:cNvSpPr txBox="1"/>
          <p:nvPr/>
        </p:nvSpPr>
        <p:spPr>
          <a:xfrm>
            <a:off x="6412424" y="467319"/>
            <a:ext cx="914400" cy="369332"/>
          </a:xfrm>
          <a:prstGeom prst="rect">
            <a:avLst/>
          </a:prstGeom>
          <a:noFill/>
          <a:ln>
            <a:solidFill>
              <a:schemeClr val="accent4">
                <a:alpha val="0"/>
              </a:schemeClr>
            </a:solidFill>
          </a:ln>
        </p:spPr>
        <p:txBody>
          <a:bodyPr wrap="square" rtlCol="0" anchor="ctr" anchorCtr="1">
            <a:spAutoFit/>
          </a:bodyPr>
          <a:lstStyle/>
          <a:p>
            <a:r>
              <a:rPr lang="en-CA" dirty="0"/>
              <a:t>FPPL</a:t>
            </a:r>
          </a:p>
        </p:txBody>
      </p:sp>
      <p:sp>
        <p:nvSpPr>
          <p:cNvPr id="88" name="TextBox 87">
            <a:extLst>
              <a:ext uri="{FF2B5EF4-FFF2-40B4-BE49-F238E27FC236}">
                <a16:creationId xmlns:a16="http://schemas.microsoft.com/office/drawing/2014/main" id="{FA5E714E-F5DD-42F6-BA49-EE416AFDAAC6}"/>
              </a:ext>
            </a:extLst>
          </p:cNvPr>
          <p:cNvSpPr txBox="1"/>
          <p:nvPr/>
        </p:nvSpPr>
        <p:spPr>
          <a:xfrm>
            <a:off x="4613594" y="2638730"/>
            <a:ext cx="1045885" cy="276999"/>
          </a:xfrm>
          <a:prstGeom prst="rect">
            <a:avLst/>
          </a:prstGeom>
          <a:noFill/>
          <a:ln>
            <a:solidFill>
              <a:schemeClr val="accent4">
                <a:alpha val="0"/>
              </a:schemeClr>
            </a:solidFill>
          </a:ln>
        </p:spPr>
        <p:txBody>
          <a:bodyPr wrap="square" rtlCol="0" anchor="ctr" anchorCtr="1">
            <a:spAutoFit/>
          </a:bodyPr>
          <a:lstStyle/>
          <a:p>
            <a:r>
              <a:rPr lang="en-CA" sz="1200" dirty="0">
                <a:solidFill>
                  <a:srgbClr val="FFFF00"/>
                </a:solidFill>
              </a:rPr>
              <a:t>Curriculum</a:t>
            </a:r>
          </a:p>
        </p:txBody>
      </p:sp>
      <p:sp>
        <p:nvSpPr>
          <p:cNvPr id="89" name="TextBox 88">
            <a:extLst>
              <a:ext uri="{FF2B5EF4-FFF2-40B4-BE49-F238E27FC236}">
                <a16:creationId xmlns:a16="http://schemas.microsoft.com/office/drawing/2014/main" id="{86609C44-8013-4EE3-AE76-B6B42E7E4663}"/>
              </a:ext>
            </a:extLst>
          </p:cNvPr>
          <p:cNvSpPr txBox="1"/>
          <p:nvPr/>
        </p:nvSpPr>
        <p:spPr>
          <a:xfrm>
            <a:off x="10239706" y="3795154"/>
            <a:ext cx="973285" cy="523220"/>
          </a:xfrm>
          <a:prstGeom prst="rect">
            <a:avLst/>
          </a:prstGeom>
          <a:noFill/>
          <a:ln>
            <a:solidFill>
              <a:schemeClr val="accent4">
                <a:alpha val="0"/>
              </a:schemeClr>
            </a:solidFill>
          </a:ln>
        </p:spPr>
        <p:txBody>
          <a:bodyPr wrap="square" rtlCol="0" anchor="ctr" anchorCtr="1">
            <a:spAutoFit/>
          </a:bodyPr>
          <a:lstStyle/>
          <a:p>
            <a:r>
              <a:rPr lang="en-CA" sz="1400" dirty="0"/>
              <a:t>Grocery Shopping</a:t>
            </a:r>
          </a:p>
        </p:txBody>
      </p:sp>
      <p:sp>
        <p:nvSpPr>
          <p:cNvPr id="90" name="Oval 89">
            <a:extLst>
              <a:ext uri="{FF2B5EF4-FFF2-40B4-BE49-F238E27FC236}">
                <a16:creationId xmlns:a16="http://schemas.microsoft.com/office/drawing/2014/main" id="{43B2E170-254F-4E2E-AAAA-13122AAFC808}"/>
              </a:ext>
            </a:extLst>
          </p:cNvPr>
          <p:cNvSpPr/>
          <p:nvPr/>
        </p:nvSpPr>
        <p:spPr>
          <a:xfrm>
            <a:off x="9473501" y="2228498"/>
            <a:ext cx="800350" cy="771995"/>
          </a:xfrm>
          <a:prstGeom prst="ellipse">
            <a:avLst/>
          </a:prstGeom>
          <a:solidFill>
            <a:srgbClr val="FFC0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91" name="Oval 90">
            <a:extLst>
              <a:ext uri="{FF2B5EF4-FFF2-40B4-BE49-F238E27FC236}">
                <a16:creationId xmlns:a16="http://schemas.microsoft.com/office/drawing/2014/main" id="{2F2716D5-724D-4A2E-A861-2CD81639A35E}"/>
              </a:ext>
            </a:extLst>
          </p:cNvPr>
          <p:cNvSpPr/>
          <p:nvPr/>
        </p:nvSpPr>
        <p:spPr>
          <a:xfrm>
            <a:off x="8003541" y="4312865"/>
            <a:ext cx="800350" cy="771995"/>
          </a:xfrm>
          <a:prstGeom prst="ellipse">
            <a:avLst/>
          </a:prstGeom>
          <a:solidFill>
            <a:srgbClr val="FFC0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92" name="Oval 91">
            <a:extLst>
              <a:ext uri="{FF2B5EF4-FFF2-40B4-BE49-F238E27FC236}">
                <a16:creationId xmlns:a16="http://schemas.microsoft.com/office/drawing/2014/main" id="{B002B4A8-C619-4358-BC44-1BF02994DB1F}"/>
              </a:ext>
            </a:extLst>
          </p:cNvPr>
          <p:cNvSpPr/>
          <p:nvPr/>
        </p:nvSpPr>
        <p:spPr>
          <a:xfrm>
            <a:off x="8403179" y="2983563"/>
            <a:ext cx="800350" cy="771995"/>
          </a:xfrm>
          <a:prstGeom prst="ellipse">
            <a:avLst/>
          </a:prstGeom>
          <a:solidFill>
            <a:srgbClr val="FFC0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94" name="Oval 93">
            <a:extLst>
              <a:ext uri="{FF2B5EF4-FFF2-40B4-BE49-F238E27FC236}">
                <a16:creationId xmlns:a16="http://schemas.microsoft.com/office/drawing/2014/main" id="{57ECE50C-169C-46DC-AD2F-2A1AB3CE2B2F}"/>
              </a:ext>
            </a:extLst>
          </p:cNvPr>
          <p:cNvSpPr/>
          <p:nvPr/>
        </p:nvSpPr>
        <p:spPr>
          <a:xfrm>
            <a:off x="10739473" y="4361665"/>
            <a:ext cx="800350" cy="771995"/>
          </a:xfrm>
          <a:prstGeom prst="ellipse">
            <a:avLst/>
          </a:prstGeom>
          <a:solidFill>
            <a:srgbClr val="FFC0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96" name="Oval 95">
            <a:extLst>
              <a:ext uri="{FF2B5EF4-FFF2-40B4-BE49-F238E27FC236}">
                <a16:creationId xmlns:a16="http://schemas.microsoft.com/office/drawing/2014/main" id="{8DD0F6CB-1F9A-41E0-9E25-B8B56425C5E4}"/>
              </a:ext>
            </a:extLst>
          </p:cNvPr>
          <p:cNvSpPr/>
          <p:nvPr/>
        </p:nvSpPr>
        <p:spPr>
          <a:xfrm>
            <a:off x="7078595" y="1902630"/>
            <a:ext cx="800350" cy="771995"/>
          </a:xfrm>
          <a:prstGeom prst="ellipse">
            <a:avLst/>
          </a:prstGeom>
          <a:solidFill>
            <a:srgbClr val="FFC0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33" name="TextBox 32">
            <a:extLst>
              <a:ext uri="{FF2B5EF4-FFF2-40B4-BE49-F238E27FC236}">
                <a16:creationId xmlns:a16="http://schemas.microsoft.com/office/drawing/2014/main" id="{EB9D1198-B1CF-4064-886C-0A08C569A3AA}"/>
              </a:ext>
            </a:extLst>
          </p:cNvPr>
          <p:cNvSpPr txBox="1"/>
          <p:nvPr/>
        </p:nvSpPr>
        <p:spPr>
          <a:xfrm>
            <a:off x="9483352" y="2429830"/>
            <a:ext cx="914400" cy="369332"/>
          </a:xfrm>
          <a:prstGeom prst="rect">
            <a:avLst/>
          </a:prstGeom>
          <a:noFill/>
          <a:ln>
            <a:solidFill>
              <a:schemeClr val="accent4">
                <a:alpha val="0"/>
              </a:schemeClr>
            </a:solidFill>
          </a:ln>
        </p:spPr>
        <p:txBody>
          <a:bodyPr wrap="square" rtlCol="0" anchor="ctr" anchorCtr="1">
            <a:spAutoFit/>
          </a:bodyPr>
          <a:lstStyle/>
          <a:p>
            <a:r>
              <a:rPr lang="en-CA" dirty="0"/>
              <a:t>Bills</a:t>
            </a:r>
          </a:p>
        </p:txBody>
      </p:sp>
      <p:sp>
        <p:nvSpPr>
          <p:cNvPr id="83" name="TextBox 82">
            <a:extLst>
              <a:ext uri="{FF2B5EF4-FFF2-40B4-BE49-F238E27FC236}">
                <a16:creationId xmlns:a16="http://schemas.microsoft.com/office/drawing/2014/main" id="{6C012F96-4C42-4BA1-B4F9-FF0C5D6A26E4}"/>
              </a:ext>
            </a:extLst>
          </p:cNvPr>
          <p:cNvSpPr txBox="1"/>
          <p:nvPr/>
        </p:nvSpPr>
        <p:spPr>
          <a:xfrm>
            <a:off x="7032789" y="1968164"/>
            <a:ext cx="914400" cy="646331"/>
          </a:xfrm>
          <a:prstGeom prst="rect">
            <a:avLst/>
          </a:prstGeom>
          <a:noFill/>
          <a:ln>
            <a:solidFill>
              <a:schemeClr val="accent4">
                <a:alpha val="0"/>
              </a:schemeClr>
            </a:solidFill>
          </a:ln>
        </p:spPr>
        <p:txBody>
          <a:bodyPr wrap="square" rtlCol="0" anchor="ctr" anchorCtr="1">
            <a:spAutoFit/>
          </a:bodyPr>
          <a:lstStyle/>
          <a:p>
            <a:r>
              <a:rPr lang="en-CA" dirty="0"/>
              <a:t>Home Repair</a:t>
            </a:r>
          </a:p>
        </p:txBody>
      </p:sp>
      <p:sp>
        <p:nvSpPr>
          <p:cNvPr id="102" name="TextBox 101">
            <a:extLst>
              <a:ext uri="{FF2B5EF4-FFF2-40B4-BE49-F238E27FC236}">
                <a16:creationId xmlns:a16="http://schemas.microsoft.com/office/drawing/2014/main" id="{A880FE03-CD1C-4402-8C1F-259BF59A27DD}"/>
              </a:ext>
            </a:extLst>
          </p:cNvPr>
          <p:cNvSpPr txBox="1"/>
          <p:nvPr/>
        </p:nvSpPr>
        <p:spPr>
          <a:xfrm>
            <a:off x="10654201" y="4424496"/>
            <a:ext cx="914400" cy="646331"/>
          </a:xfrm>
          <a:prstGeom prst="rect">
            <a:avLst/>
          </a:prstGeom>
          <a:noFill/>
          <a:ln>
            <a:solidFill>
              <a:schemeClr val="accent4">
                <a:alpha val="0"/>
              </a:schemeClr>
            </a:solidFill>
          </a:ln>
        </p:spPr>
        <p:txBody>
          <a:bodyPr wrap="square" rtlCol="0" anchor="ctr" anchorCtr="1">
            <a:spAutoFit/>
          </a:bodyPr>
          <a:lstStyle/>
          <a:p>
            <a:r>
              <a:rPr lang="en-CA" dirty="0"/>
              <a:t>Mental</a:t>
            </a:r>
          </a:p>
          <a:p>
            <a:r>
              <a:rPr lang="en-CA" dirty="0"/>
              <a:t>Health</a:t>
            </a:r>
          </a:p>
        </p:txBody>
      </p:sp>
      <p:sp>
        <p:nvSpPr>
          <p:cNvPr id="104" name="TextBox 103">
            <a:extLst>
              <a:ext uri="{FF2B5EF4-FFF2-40B4-BE49-F238E27FC236}">
                <a16:creationId xmlns:a16="http://schemas.microsoft.com/office/drawing/2014/main" id="{A3C1C2FB-8245-46FA-9A09-3495BB00CC2B}"/>
              </a:ext>
            </a:extLst>
          </p:cNvPr>
          <p:cNvSpPr txBox="1"/>
          <p:nvPr/>
        </p:nvSpPr>
        <p:spPr>
          <a:xfrm>
            <a:off x="7919213" y="4572059"/>
            <a:ext cx="914400" cy="307777"/>
          </a:xfrm>
          <a:prstGeom prst="rect">
            <a:avLst/>
          </a:prstGeom>
          <a:noFill/>
          <a:ln>
            <a:solidFill>
              <a:schemeClr val="accent4">
                <a:alpha val="0"/>
              </a:schemeClr>
            </a:solidFill>
          </a:ln>
        </p:spPr>
        <p:txBody>
          <a:bodyPr wrap="square" rtlCol="0" anchor="ctr" anchorCtr="1">
            <a:spAutoFit/>
          </a:bodyPr>
          <a:lstStyle/>
          <a:p>
            <a:r>
              <a:rPr lang="en-CA" sz="1400" dirty="0"/>
              <a:t>Internet</a:t>
            </a:r>
          </a:p>
        </p:txBody>
      </p:sp>
      <p:sp>
        <p:nvSpPr>
          <p:cNvPr id="105" name="TextBox 104">
            <a:extLst>
              <a:ext uri="{FF2B5EF4-FFF2-40B4-BE49-F238E27FC236}">
                <a16:creationId xmlns:a16="http://schemas.microsoft.com/office/drawing/2014/main" id="{A7AF702A-14E4-4CED-B734-8A6318F723F8}"/>
              </a:ext>
            </a:extLst>
          </p:cNvPr>
          <p:cNvSpPr txBox="1"/>
          <p:nvPr/>
        </p:nvSpPr>
        <p:spPr>
          <a:xfrm>
            <a:off x="8318229" y="3215671"/>
            <a:ext cx="914400" cy="307777"/>
          </a:xfrm>
          <a:prstGeom prst="rect">
            <a:avLst/>
          </a:prstGeom>
          <a:noFill/>
          <a:ln>
            <a:solidFill>
              <a:schemeClr val="accent4">
                <a:alpha val="0"/>
              </a:schemeClr>
            </a:solidFill>
          </a:ln>
        </p:spPr>
        <p:txBody>
          <a:bodyPr wrap="square" rtlCol="0" anchor="ctr" anchorCtr="1">
            <a:spAutoFit/>
          </a:bodyPr>
          <a:lstStyle/>
          <a:p>
            <a:r>
              <a:rPr lang="en-CA" sz="1400" dirty="0"/>
              <a:t>Friends</a:t>
            </a:r>
          </a:p>
        </p:txBody>
      </p:sp>
      <p:sp>
        <p:nvSpPr>
          <p:cNvPr id="109" name="Oval 108">
            <a:extLst>
              <a:ext uri="{FF2B5EF4-FFF2-40B4-BE49-F238E27FC236}">
                <a16:creationId xmlns:a16="http://schemas.microsoft.com/office/drawing/2014/main" id="{C031B227-56E3-41E8-A698-E7189FA92D5D}"/>
              </a:ext>
            </a:extLst>
          </p:cNvPr>
          <p:cNvSpPr/>
          <p:nvPr/>
        </p:nvSpPr>
        <p:spPr>
          <a:xfrm>
            <a:off x="7552635" y="932461"/>
            <a:ext cx="806934" cy="761999"/>
          </a:xfrm>
          <a:prstGeom prst="ellipse">
            <a:avLst/>
          </a:prstGeom>
          <a:solidFill>
            <a:srgbClr val="7030A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00" name="TextBox 99">
            <a:extLst>
              <a:ext uri="{FF2B5EF4-FFF2-40B4-BE49-F238E27FC236}">
                <a16:creationId xmlns:a16="http://schemas.microsoft.com/office/drawing/2014/main" id="{A53DEB2B-2DE1-4AE8-AB92-F890DCF70D4C}"/>
              </a:ext>
            </a:extLst>
          </p:cNvPr>
          <p:cNvSpPr txBox="1"/>
          <p:nvPr/>
        </p:nvSpPr>
        <p:spPr>
          <a:xfrm>
            <a:off x="7537413" y="1106291"/>
            <a:ext cx="914400" cy="369332"/>
          </a:xfrm>
          <a:prstGeom prst="rect">
            <a:avLst/>
          </a:prstGeom>
          <a:noFill/>
          <a:ln>
            <a:solidFill>
              <a:schemeClr val="accent4">
                <a:alpha val="0"/>
              </a:schemeClr>
            </a:solidFill>
          </a:ln>
        </p:spPr>
        <p:txBody>
          <a:bodyPr wrap="square" rtlCol="0" anchor="ctr" anchorCtr="1">
            <a:spAutoFit/>
          </a:bodyPr>
          <a:lstStyle/>
          <a:p>
            <a:r>
              <a:rPr lang="en-CA" dirty="0"/>
              <a:t>UNBC</a:t>
            </a:r>
          </a:p>
        </p:txBody>
      </p:sp>
      <p:sp>
        <p:nvSpPr>
          <p:cNvPr id="147" name="TextBox 146">
            <a:extLst>
              <a:ext uri="{FF2B5EF4-FFF2-40B4-BE49-F238E27FC236}">
                <a16:creationId xmlns:a16="http://schemas.microsoft.com/office/drawing/2014/main" id="{261F7583-C5A1-4704-9496-FE0CBA5178A5}"/>
              </a:ext>
            </a:extLst>
          </p:cNvPr>
          <p:cNvSpPr txBox="1"/>
          <p:nvPr/>
        </p:nvSpPr>
        <p:spPr>
          <a:xfrm>
            <a:off x="490282" y="455485"/>
            <a:ext cx="3152228" cy="1754326"/>
          </a:xfrm>
          <a:prstGeom prst="rect">
            <a:avLst/>
          </a:prstGeom>
          <a:noFill/>
          <a:ln>
            <a:solidFill>
              <a:schemeClr val="accent4"/>
            </a:solidFill>
          </a:ln>
        </p:spPr>
        <p:txBody>
          <a:bodyPr wrap="square" rtlCol="0" anchor="ctr" anchorCtr="1">
            <a:spAutoFit/>
          </a:bodyPr>
          <a:lstStyle/>
          <a:p>
            <a:r>
              <a:rPr lang="en-CA" sz="3600" dirty="0">
                <a:latin typeface="+mj-lt"/>
              </a:rPr>
              <a:t>At the beginning of Block 5</a:t>
            </a:r>
            <a:r>
              <a:rPr lang="en-CA" dirty="0"/>
              <a:t>: </a:t>
            </a:r>
          </a:p>
        </p:txBody>
      </p:sp>
    </p:spTree>
    <p:extLst>
      <p:ext uri="{BB962C8B-B14F-4D97-AF65-F5344CB8AC3E}">
        <p14:creationId xmlns:p14="http://schemas.microsoft.com/office/powerpoint/2010/main" val="3088250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9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9">
                                            <p:txEl>
                                              <p:pRg st="0" end="0"/>
                                            </p:txEl>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0">
                                            <p:txEl>
                                              <p:pRg st="0" end="0"/>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9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9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9">
                                            <p:txEl>
                                              <p:pRg st="0" end="0"/>
                                            </p:txEl>
                                          </p:spTgt>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7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31">
                                            <p:txEl>
                                              <p:pRg st="0" end="0"/>
                                            </p:tx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8"/>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0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9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3"/>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9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57"/>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4"/>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56">
                                            <p:txEl>
                                              <p:pRg st="0" end="0"/>
                                            </p:txEl>
                                          </p:spTgt>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7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5"/>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68"/>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07"/>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08"/>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04"/>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91"/>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06"/>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61"/>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72"/>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5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69"/>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58"/>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75"/>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09"/>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00"/>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50"/>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41"/>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84"/>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63"/>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52"/>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66"/>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81"/>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44"/>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51"/>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49"/>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87"/>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45"/>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88"/>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65"/>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110"/>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116"/>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117"/>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118"/>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119"/>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120"/>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27"/>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9"/>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60"/>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70"/>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121"/>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127"/>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128"/>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129"/>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130"/>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131"/>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132"/>
                                        </p:tgtEl>
                                        <p:attrNameLst>
                                          <p:attrName>style.visibility</p:attrName>
                                        </p:attrNameLst>
                                      </p:cBhvr>
                                      <p:to>
                                        <p:strVal val="visible"/>
                                      </p:to>
                                    </p:set>
                                  </p:childTnLst>
                                </p:cTn>
                              </p:par>
                              <p:par>
                                <p:cTn id="211" presetID="1" presetClass="entr" presetSubtype="0" fill="hold" grpId="0" nodeType="withEffect">
                                  <p:stCondLst>
                                    <p:cond delay="0"/>
                                  </p:stCondLst>
                                  <p:childTnLst>
                                    <p:set>
                                      <p:cBhvr>
                                        <p:cTn id="212" dur="1" fill="hold">
                                          <p:stCondLst>
                                            <p:cond delay="0"/>
                                          </p:stCondLst>
                                        </p:cTn>
                                        <p:tgtEl>
                                          <p:spTgt spid="133"/>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134"/>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35"/>
                                        </p:tgtEl>
                                        <p:attrNameLst>
                                          <p:attrName>style.visibility</p:attrName>
                                        </p:attrNameLst>
                                      </p:cBhvr>
                                      <p:to>
                                        <p:strVal val="visible"/>
                                      </p:to>
                                    </p:set>
                                  </p:childTnLst>
                                </p:cTn>
                              </p:par>
                              <p:par>
                                <p:cTn id="219" presetID="1" presetClass="entr" presetSubtype="0" fill="hold" grpId="0" nodeType="withEffect">
                                  <p:stCondLst>
                                    <p:cond delay="0"/>
                                  </p:stCondLst>
                                  <p:childTnLst>
                                    <p:set>
                                      <p:cBhvr>
                                        <p:cTn id="220" dur="1" fill="hold">
                                          <p:stCondLst>
                                            <p:cond delay="0"/>
                                          </p:stCondLst>
                                        </p:cTn>
                                        <p:tgtEl>
                                          <p:spTgt spid="141"/>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142"/>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143"/>
                                        </p:tgtEl>
                                        <p:attrNameLst>
                                          <p:attrName>style.visibility</p:attrName>
                                        </p:attrNameLst>
                                      </p:cBhvr>
                                      <p:to>
                                        <p:strVal val="visible"/>
                                      </p:to>
                                    </p:set>
                                  </p:childTnLst>
                                </p:cTn>
                              </p:par>
                              <p:par>
                                <p:cTn id="225" presetID="1" presetClass="entr" presetSubtype="0" fill="hold" grpId="0" nodeType="withEffect">
                                  <p:stCondLst>
                                    <p:cond delay="0"/>
                                  </p:stCondLst>
                                  <p:childTnLst>
                                    <p:set>
                                      <p:cBhvr>
                                        <p:cTn id="226" dur="1" fill="hold">
                                          <p:stCondLst>
                                            <p:cond delay="0"/>
                                          </p:stCondLst>
                                        </p:cTn>
                                        <p:tgtEl>
                                          <p:spTgt spid="144"/>
                                        </p:tgtEl>
                                        <p:attrNameLst>
                                          <p:attrName>style.visibility</p:attrName>
                                        </p:attrNameLst>
                                      </p:cBhvr>
                                      <p:to>
                                        <p:strVal val="visible"/>
                                      </p:to>
                                    </p:set>
                                  </p:childTnLst>
                                </p:cTn>
                              </p:par>
                              <p:par>
                                <p:cTn id="227" presetID="1" presetClass="entr" presetSubtype="0" fill="hold" grpId="0" nodeType="withEffect">
                                  <p:stCondLst>
                                    <p:cond delay="0"/>
                                  </p:stCondLst>
                                  <p:childTnLst>
                                    <p:set>
                                      <p:cBhvr>
                                        <p:cTn id="228" dur="1" fill="hold">
                                          <p:stCondLst>
                                            <p:cond delay="0"/>
                                          </p:stCondLst>
                                        </p:cTn>
                                        <p:tgtEl>
                                          <p:spTgt spid="145"/>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5" grpId="0" animBg="1"/>
      <p:bldP spid="141" grpId="0" animBg="1"/>
      <p:bldP spid="145" grpId="0" animBg="1"/>
      <p:bldP spid="142" grpId="0" animBg="1"/>
      <p:bldP spid="143" grpId="0" animBg="1"/>
      <p:bldP spid="144" grpId="0" animBg="1"/>
      <p:bldP spid="146" grpId="0" animBg="1"/>
      <p:bldP spid="133" grpId="0" animBg="1"/>
      <p:bldP spid="134" grpId="0" animBg="1"/>
      <p:bldP spid="127" grpId="0" animBg="1"/>
      <p:bldP spid="128" grpId="0" animBg="1"/>
      <p:bldP spid="129" grpId="0" animBg="1"/>
      <p:bldP spid="130" grpId="0" animBg="1"/>
      <p:bldP spid="131" grpId="0" animBg="1"/>
      <p:bldP spid="132" grpId="0" animBg="1"/>
      <p:bldP spid="121" grpId="0" animBg="1"/>
      <p:bldP spid="116" grpId="0" animBg="1"/>
      <p:bldP spid="117" grpId="0" animBg="1"/>
      <p:bldP spid="118" grpId="0" animBg="1"/>
      <p:bldP spid="119" grpId="0" animBg="1"/>
      <p:bldP spid="120" grpId="0" animBg="1"/>
      <p:bldP spid="110" grpId="0" animBg="1"/>
      <p:bldP spid="108" grpId="0" animBg="1"/>
      <p:bldP spid="107" grpId="0" animBg="1"/>
      <p:bldP spid="106" grpId="0" animBg="1"/>
      <p:bldP spid="93" grpId="0" animBg="1"/>
      <p:bldP spid="95" grpId="0" animBg="1"/>
      <p:bldP spid="8" grpId="0" animBg="1"/>
      <p:bldP spid="9" grpId="0" animBg="1"/>
      <p:bldP spid="26" grpId="0" animBg="1"/>
      <p:bldP spid="27" grpId="0" animBg="1"/>
      <p:bldP spid="34" grpId="0" animBg="1"/>
      <p:bldP spid="35" grpId="0" animBg="1"/>
      <p:bldP spid="32" grpId="0" animBg="1"/>
      <p:bldP spid="37" grpId="0" animBg="1"/>
      <p:bldP spid="38" grpId="0" animBg="1"/>
      <p:bldP spid="39" grpId="0" animBg="1"/>
      <p:bldP spid="40" grpId="0" animBg="1"/>
      <p:bldP spid="41" grpId="0" animBg="1"/>
      <p:bldP spid="42" grpId="0" animBg="1"/>
      <p:bldP spid="30" grpId="0" animBg="1"/>
      <p:bldP spid="43" grpId="0" animBg="1"/>
      <p:bldP spid="44" grpId="0" animBg="1"/>
      <p:bldP spid="45" grpId="0" animBg="1"/>
      <p:bldP spid="46" grpId="0" animBg="1"/>
      <p:bldP spid="47" grpId="0" animBg="1"/>
      <p:bldP spid="48" grpId="0" animBg="1"/>
      <p:bldP spid="49" grpId="0" animBg="1"/>
      <p:bldP spid="50" grpId="0" animBg="1"/>
      <p:bldP spid="51" grpId="0" animBg="1"/>
      <p:bldP spid="62" grpId="0" animBg="1"/>
      <p:bldP spid="63" grpId="0" animBg="1"/>
      <p:bldP spid="64" grpId="0" animBg="1"/>
      <p:bldP spid="65" grpId="0" animBg="1"/>
      <p:bldP spid="66" grpId="0" animBg="1"/>
      <p:bldP spid="52" grpId="0" animBg="1"/>
      <p:bldP spid="67" grpId="0" animBg="1"/>
      <p:bldP spid="28" grpId="0" animBg="1"/>
      <p:bldP spid="68" grpId="0" animBg="1"/>
      <p:bldP spid="69" grpId="0" animBg="1"/>
      <p:bldP spid="70" grpId="0" animBg="1"/>
      <p:bldP spid="71" grpId="0" animBg="1"/>
      <p:bldP spid="72" grpId="0" animBg="1"/>
      <p:bldP spid="73" grpId="0" animBg="1"/>
      <p:bldP spid="74" grpId="0" animBg="1"/>
      <p:bldP spid="75" grpId="0" animBg="1"/>
      <p:bldP spid="61" grpId="0" animBg="1"/>
      <p:bldP spid="60" grpId="0" animBg="1"/>
      <p:bldP spid="58" grpId="0" animBg="1"/>
      <p:bldP spid="57" grpId="0" animBg="1"/>
      <p:bldP spid="55" grpId="0" animBg="1"/>
      <p:bldP spid="54" grpId="0" animBg="1"/>
      <p:bldP spid="77" grpId="0" animBg="1"/>
      <p:bldP spid="78" grpId="0" animBg="1"/>
      <p:bldP spid="79" grpId="0" animBg="1"/>
      <p:bldP spid="81" grpId="0" animBg="1"/>
      <p:bldP spid="76" grpId="0" animBg="1"/>
      <p:bldP spid="5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4" grpId="0" animBg="1"/>
      <p:bldP spid="96" grpId="0" animBg="1"/>
      <p:bldP spid="33" grpId="0" animBg="1"/>
      <p:bldP spid="83" grpId="0" animBg="1"/>
      <p:bldP spid="102" grpId="0" animBg="1"/>
      <p:bldP spid="104" grpId="0" animBg="1"/>
      <p:bldP spid="105" grpId="0" animBg="1"/>
      <p:bldP spid="109" grpId="0" animBg="1"/>
      <p:bldP spid="10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7822604" y="2708920"/>
            <a:ext cx="3810000" cy="1663101"/>
          </a:xfrm>
        </p:spPr>
        <p:txBody>
          <a:bodyPr anchor="b">
            <a:normAutofit/>
          </a:bodyPr>
          <a:lstStyle/>
          <a:p>
            <a:r>
              <a:rPr lang="en-US" dirty="0"/>
              <a:t>I WAS FEELING OVERWHELMED</a:t>
            </a:r>
          </a:p>
        </p:txBody>
      </p:sp>
      <p:pic>
        <p:nvPicPr>
          <p:cNvPr id="7" name="Picture 6" descr="A picture containing text&#10;&#10;Description automatically generated">
            <a:extLst>
              <a:ext uri="{FF2B5EF4-FFF2-40B4-BE49-F238E27FC236}">
                <a16:creationId xmlns:a16="http://schemas.microsoft.com/office/drawing/2014/main" id="{423FFC09-CAFF-4A51-9CB7-04AD37BE32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828" y="2474392"/>
            <a:ext cx="6172200" cy="4107318"/>
          </a:xfrm>
          <a:prstGeom prst="rect">
            <a:avLst/>
          </a:prstGeom>
          <a:noFill/>
        </p:spPr>
      </p:pic>
      <p:sp>
        <p:nvSpPr>
          <p:cNvPr id="15" name="Title 12">
            <a:extLst>
              <a:ext uri="{FF2B5EF4-FFF2-40B4-BE49-F238E27FC236}">
                <a16:creationId xmlns:a16="http://schemas.microsoft.com/office/drawing/2014/main" id="{D54092B5-EF3C-4310-B21B-F1E0876DB602}"/>
              </a:ext>
            </a:extLst>
          </p:cNvPr>
          <p:cNvSpPr txBox="1">
            <a:spLocks/>
          </p:cNvSpPr>
          <p:nvPr/>
        </p:nvSpPr>
        <p:spPr>
          <a:xfrm>
            <a:off x="1557908" y="-117648"/>
            <a:ext cx="9937104" cy="136499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a:lstStyle>
          <a:p>
            <a:endParaRPr lang="en-US" dirty="0"/>
          </a:p>
        </p:txBody>
      </p:sp>
      <p:sp>
        <p:nvSpPr>
          <p:cNvPr id="16" name="Title 1">
            <a:extLst>
              <a:ext uri="{FF2B5EF4-FFF2-40B4-BE49-F238E27FC236}">
                <a16:creationId xmlns:a16="http://schemas.microsoft.com/office/drawing/2014/main" id="{ADA5EC2D-B6D8-4941-B4BF-792EAF0383E6}"/>
              </a:ext>
            </a:extLst>
          </p:cNvPr>
          <p:cNvSpPr txBox="1">
            <a:spLocks/>
          </p:cNvSpPr>
          <p:nvPr/>
        </p:nvSpPr>
        <p:spPr>
          <a:xfrm>
            <a:off x="412206" y="381000"/>
            <a:ext cx="11082806" cy="11430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a:lstStyle>
          <a:p>
            <a:r>
              <a:rPr lang="en-CA" sz="4000" dirty="0"/>
              <a:t>EVERY TIME I TRIED TO FOCUS ON ONE THING</a:t>
            </a:r>
          </a:p>
        </p:txBody>
      </p:sp>
      <p:sp>
        <p:nvSpPr>
          <p:cNvPr id="17" name="Text Placeholder 3">
            <a:extLst>
              <a:ext uri="{FF2B5EF4-FFF2-40B4-BE49-F238E27FC236}">
                <a16:creationId xmlns:a16="http://schemas.microsoft.com/office/drawing/2014/main" id="{7FBF25F3-0F03-4544-B737-BE5AEB21C958}"/>
              </a:ext>
            </a:extLst>
          </p:cNvPr>
          <p:cNvSpPr txBox="1">
            <a:spLocks/>
          </p:cNvSpPr>
          <p:nvPr/>
        </p:nvSpPr>
        <p:spPr>
          <a:xfrm>
            <a:off x="693812" y="1566223"/>
            <a:ext cx="10220662" cy="1524000"/>
          </a:xfrm>
          <a:prstGeom prst="rect">
            <a:avLst/>
          </a:prstGeom>
          <a:noFill/>
        </p:spPr>
        <p:txBody>
          <a:bodyPr vert="horz" lIns="91440" tIns="45720" rIns="91440" bIns="45720" rtlCol="0">
            <a:normAutofit/>
          </a:bodyPr>
          <a:lstStyle>
            <a:lvl1pPr marL="0" indent="0" algn="l" defTabSz="914400" rtl="0" eaLnBrk="1" latinLnBrk="0" hangingPunct="1">
              <a:lnSpc>
                <a:spcPct val="90000"/>
              </a:lnSpc>
              <a:spcBef>
                <a:spcPts val="1600"/>
              </a:spcBef>
              <a:buClr>
                <a:schemeClr val="accent6"/>
              </a:buClr>
              <a:buFont typeface="Arial"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600"/>
              </a:spcBef>
              <a:buClr>
                <a:schemeClr val="accent6"/>
              </a:buClr>
              <a:buFont typeface="Euphemia"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600"/>
              </a:spcBef>
              <a:buClr>
                <a:schemeClr val="accent6"/>
              </a:buClr>
              <a:buFont typeface="Euphemia"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600"/>
              </a:spcBef>
              <a:buClr>
                <a:schemeClr val="accent6"/>
              </a:buClr>
              <a:buFont typeface="Euphemia"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600"/>
              </a:spcBef>
              <a:buClr>
                <a:schemeClr val="accent6"/>
              </a:buClr>
              <a:buFont typeface="Euphemia" pitchFamily="34" charset="0"/>
              <a:buNone/>
              <a:defRPr sz="900" kern="1200">
                <a:solidFill>
                  <a:schemeClr val="tx1"/>
                </a:solidFill>
                <a:latin typeface="+mn-lt"/>
                <a:ea typeface="+mn-ea"/>
                <a:cs typeface="+mn-cs"/>
              </a:defRPr>
            </a:lvl5pPr>
            <a:lvl6pPr marL="2286000" indent="0" algn="l" defTabSz="914400" rtl="0" eaLnBrk="1" latinLnBrk="0" hangingPunct="1">
              <a:spcBef>
                <a:spcPts val="600"/>
              </a:spcBef>
              <a:buFont typeface="Euphemia" pitchFamily="34" charset="0"/>
              <a:buNone/>
              <a:defRPr sz="900" kern="1200">
                <a:solidFill>
                  <a:schemeClr val="tx1"/>
                </a:solidFill>
                <a:latin typeface="+mn-lt"/>
                <a:ea typeface="+mn-ea"/>
                <a:cs typeface="+mn-cs"/>
              </a:defRPr>
            </a:lvl6pPr>
            <a:lvl7pPr marL="2743200" indent="0" algn="l" defTabSz="914400" rtl="0" eaLnBrk="1" latinLnBrk="0" hangingPunct="1">
              <a:spcBef>
                <a:spcPts val="600"/>
              </a:spcBef>
              <a:buFont typeface="Euphemia" pitchFamily="34" charset="0"/>
              <a:buNone/>
              <a:defRPr sz="900" kern="1200">
                <a:solidFill>
                  <a:schemeClr val="tx1"/>
                </a:solidFill>
                <a:latin typeface="+mn-lt"/>
                <a:ea typeface="+mn-ea"/>
                <a:cs typeface="+mn-cs"/>
              </a:defRPr>
            </a:lvl7pPr>
            <a:lvl8pPr marL="3200400" indent="0" algn="l" defTabSz="914400" rtl="0" eaLnBrk="1" latinLnBrk="0" hangingPunct="1">
              <a:spcBef>
                <a:spcPts val="600"/>
              </a:spcBef>
              <a:buFont typeface="Euphemia" pitchFamily="34" charset="0"/>
              <a:buNone/>
              <a:defRPr sz="900" kern="1200">
                <a:solidFill>
                  <a:schemeClr val="tx1"/>
                </a:solidFill>
                <a:latin typeface="+mn-lt"/>
                <a:ea typeface="+mn-ea"/>
                <a:cs typeface="+mn-cs"/>
              </a:defRPr>
            </a:lvl8pPr>
            <a:lvl9pPr marL="3657600" indent="0" algn="l" defTabSz="914400" rtl="0" eaLnBrk="1" latinLnBrk="0" hangingPunct="1">
              <a:spcBef>
                <a:spcPts val="600"/>
              </a:spcBef>
              <a:buFont typeface="Euphemia" pitchFamily="34" charset="0"/>
              <a:buNone/>
              <a:defRPr sz="900" kern="1200">
                <a:solidFill>
                  <a:schemeClr val="tx1"/>
                </a:solidFill>
                <a:latin typeface="+mn-lt"/>
                <a:ea typeface="+mn-ea"/>
                <a:cs typeface="+mn-cs"/>
              </a:defRPr>
            </a:lvl9pPr>
          </a:lstStyle>
          <a:p>
            <a:r>
              <a:rPr lang="en-US" sz="2400" dirty="0"/>
              <a:t>It felt like everything else was going to fail. </a:t>
            </a:r>
          </a:p>
        </p:txBody>
      </p:sp>
    </p:spTree>
    <p:extLst>
      <p:ext uri="{BB962C8B-B14F-4D97-AF65-F5344CB8AC3E}">
        <p14:creationId xmlns:p14="http://schemas.microsoft.com/office/powerpoint/2010/main" val="108181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381000"/>
            <a:ext cx="9601200" cy="1143000"/>
          </a:xfrm>
        </p:spPr>
        <p:txBody>
          <a:bodyPr anchor="b">
            <a:normAutofit/>
          </a:bodyPr>
          <a:lstStyle/>
          <a:p>
            <a:r>
              <a:rPr lang="en-US" dirty="0"/>
              <a:t>And then we were assigned </a:t>
            </a:r>
          </a:p>
        </p:txBody>
      </p:sp>
      <p:sp>
        <p:nvSpPr>
          <p:cNvPr id="13" name="Content Placeholder 2">
            <a:extLst>
              <a:ext uri="{FF2B5EF4-FFF2-40B4-BE49-F238E27FC236}">
                <a16:creationId xmlns:a16="http://schemas.microsoft.com/office/drawing/2014/main" id="{140E4EFE-5BE8-448E-8916-941AA360034F}"/>
              </a:ext>
            </a:extLst>
          </p:cNvPr>
          <p:cNvSpPr>
            <a:spLocks noGrp="1"/>
          </p:cNvSpPr>
          <p:nvPr>
            <p:ph sz="half" idx="1"/>
          </p:nvPr>
        </p:nvSpPr>
        <p:spPr>
          <a:xfrm>
            <a:off x="1293812" y="3429000"/>
            <a:ext cx="4700016" cy="720080"/>
          </a:xfrm>
          <a:noFill/>
        </p:spPr>
        <p:txBody>
          <a:bodyPr>
            <a:normAutofit/>
          </a:bodyPr>
          <a:lstStyle/>
          <a:p>
            <a:pPr marL="0" indent="0" algn="ctr">
              <a:buNone/>
            </a:pPr>
            <a:r>
              <a:rPr lang="en-US" sz="3200" dirty="0"/>
              <a:t>An Inquiry Project</a:t>
            </a:r>
          </a:p>
        </p:txBody>
      </p:sp>
      <p:pic>
        <p:nvPicPr>
          <p:cNvPr id="7" name="Content Placeholder 6" descr="A picture containing text&#10;&#10;Description automatically generated">
            <a:extLst>
              <a:ext uri="{FF2B5EF4-FFF2-40B4-BE49-F238E27FC236}">
                <a16:creationId xmlns:a16="http://schemas.microsoft.com/office/drawing/2014/main" id="{E0E6A416-E973-4F62-AF95-D99B7F5AE62E}"/>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02035" y="2151113"/>
            <a:ext cx="4700016" cy="3546375"/>
          </a:xfrm>
          <a:noFill/>
        </p:spPr>
      </p:pic>
    </p:spTree>
    <p:extLst>
      <p:ext uri="{BB962C8B-B14F-4D97-AF65-F5344CB8AC3E}">
        <p14:creationId xmlns:p14="http://schemas.microsoft.com/office/powerpoint/2010/main" val="342036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382245-487C-4FD0-BA6F-E87015F6E054}"/>
              </a:ext>
            </a:extLst>
          </p:cNvPr>
          <p:cNvSpPr>
            <a:spLocks noGrp="1"/>
          </p:cNvSpPr>
          <p:nvPr>
            <p:ph idx="1"/>
          </p:nvPr>
        </p:nvSpPr>
        <p:spPr>
          <a:xfrm>
            <a:off x="285700" y="1412776"/>
            <a:ext cx="8040960" cy="5104656"/>
          </a:xfrm>
          <a:noFill/>
        </p:spPr>
        <p:txBody>
          <a:bodyPr/>
          <a:lstStyle/>
          <a:p>
            <a:r>
              <a:rPr lang="en-CA" dirty="0"/>
              <a:t> I could use this as an opportunity to see if there was a way to make it all work. </a:t>
            </a:r>
          </a:p>
          <a:p>
            <a:pPr marL="0" indent="0">
              <a:buNone/>
            </a:pPr>
            <a:endParaRPr lang="en-CA" dirty="0"/>
          </a:p>
        </p:txBody>
      </p:sp>
      <p:sp>
        <p:nvSpPr>
          <p:cNvPr id="5" name="Title 4">
            <a:extLst>
              <a:ext uri="{FF2B5EF4-FFF2-40B4-BE49-F238E27FC236}">
                <a16:creationId xmlns:a16="http://schemas.microsoft.com/office/drawing/2014/main" id="{E9E9F17F-7D4A-4B3F-9EA0-9F69BAAC3C1A}"/>
              </a:ext>
            </a:extLst>
          </p:cNvPr>
          <p:cNvSpPr>
            <a:spLocks noGrp="1"/>
          </p:cNvSpPr>
          <p:nvPr>
            <p:ph type="title"/>
          </p:nvPr>
        </p:nvSpPr>
        <p:spPr>
          <a:xfrm>
            <a:off x="909837" y="27293"/>
            <a:ext cx="9601200" cy="1143000"/>
          </a:xfrm>
        </p:spPr>
        <p:txBody>
          <a:bodyPr>
            <a:normAutofit/>
          </a:bodyPr>
          <a:lstStyle/>
          <a:p>
            <a:r>
              <a:rPr lang="en-CA" dirty="0"/>
              <a:t>I COULD GIVE UP OR …</a:t>
            </a:r>
          </a:p>
        </p:txBody>
      </p:sp>
      <p:graphicFrame>
        <p:nvGraphicFramePr>
          <p:cNvPr id="6" name="Diagram 5">
            <a:extLst>
              <a:ext uri="{FF2B5EF4-FFF2-40B4-BE49-F238E27FC236}">
                <a16:creationId xmlns:a16="http://schemas.microsoft.com/office/drawing/2014/main" id="{5BDDA00F-5253-4E86-9439-747B0D332EDA}"/>
              </a:ext>
            </a:extLst>
          </p:cNvPr>
          <p:cNvGraphicFramePr/>
          <p:nvPr>
            <p:extLst>
              <p:ext uri="{D42A27DB-BD31-4B8C-83A1-F6EECF244321}">
                <p14:modId xmlns:p14="http://schemas.microsoft.com/office/powerpoint/2010/main" val="2134488110"/>
              </p:ext>
            </p:extLst>
          </p:nvPr>
        </p:nvGraphicFramePr>
        <p:xfrm>
          <a:off x="-1" y="2204864"/>
          <a:ext cx="12188825" cy="43464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Arrow: Down 6">
            <a:extLst>
              <a:ext uri="{FF2B5EF4-FFF2-40B4-BE49-F238E27FC236}">
                <a16:creationId xmlns:a16="http://schemas.microsoft.com/office/drawing/2014/main" id="{47C60688-2AB7-4F33-BE54-BE8091AA5299}"/>
              </a:ext>
            </a:extLst>
          </p:cNvPr>
          <p:cNvSpPr/>
          <p:nvPr/>
        </p:nvSpPr>
        <p:spPr>
          <a:xfrm>
            <a:off x="9694812" y="1163351"/>
            <a:ext cx="2208313" cy="2474731"/>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8" name="TextBox 7">
            <a:extLst>
              <a:ext uri="{FF2B5EF4-FFF2-40B4-BE49-F238E27FC236}">
                <a16:creationId xmlns:a16="http://schemas.microsoft.com/office/drawing/2014/main" id="{5DF27CD4-0971-4130-B1D3-78DE5D0C23B6}"/>
              </a:ext>
            </a:extLst>
          </p:cNvPr>
          <p:cNvSpPr txBox="1"/>
          <p:nvPr/>
        </p:nvSpPr>
        <p:spPr>
          <a:xfrm>
            <a:off x="10050037" y="1815941"/>
            <a:ext cx="1507399" cy="584775"/>
          </a:xfrm>
          <a:prstGeom prst="rect">
            <a:avLst/>
          </a:prstGeom>
          <a:noFill/>
          <a:ln>
            <a:solidFill>
              <a:schemeClr val="accent4"/>
            </a:solidFill>
          </a:ln>
        </p:spPr>
        <p:txBody>
          <a:bodyPr wrap="square" rtlCol="0" anchor="ctr" anchorCtr="1">
            <a:spAutoFit/>
          </a:bodyPr>
          <a:lstStyle/>
          <a:p>
            <a:r>
              <a:rPr lang="en-CA" sz="3200" b="1" dirty="0"/>
              <a:t>Focus</a:t>
            </a:r>
          </a:p>
        </p:txBody>
      </p:sp>
    </p:spTree>
    <p:extLst>
      <p:ext uri="{BB962C8B-B14F-4D97-AF65-F5344CB8AC3E}">
        <p14:creationId xmlns:p14="http://schemas.microsoft.com/office/powerpoint/2010/main" val="2919699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6" grpId="0">
        <p:bldAsOne/>
      </p:bldGraphic>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68D9F-CBDF-499E-89DE-8D5D9833DE63}"/>
              </a:ext>
            </a:extLst>
          </p:cNvPr>
          <p:cNvSpPr>
            <a:spLocks noGrp="1"/>
          </p:cNvSpPr>
          <p:nvPr>
            <p:ph type="title"/>
          </p:nvPr>
        </p:nvSpPr>
        <p:spPr/>
        <p:txBody>
          <a:bodyPr/>
          <a:lstStyle/>
          <a:p>
            <a:r>
              <a:rPr lang="en-CA" dirty="0"/>
              <a:t>This seems do-able, but there are still a lot of pieces</a:t>
            </a:r>
          </a:p>
        </p:txBody>
      </p:sp>
      <p:sp>
        <p:nvSpPr>
          <p:cNvPr id="3" name="Content Placeholder 2">
            <a:extLst>
              <a:ext uri="{FF2B5EF4-FFF2-40B4-BE49-F238E27FC236}">
                <a16:creationId xmlns:a16="http://schemas.microsoft.com/office/drawing/2014/main" id="{3E7B7A9E-9EDF-47FD-9094-C1E5CC0FD40A}"/>
              </a:ext>
            </a:extLst>
          </p:cNvPr>
          <p:cNvSpPr>
            <a:spLocks noGrp="1"/>
          </p:cNvSpPr>
          <p:nvPr>
            <p:ph idx="1"/>
          </p:nvPr>
        </p:nvSpPr>
        <p:spPr>
          <a:xfrm>
            <a:off x="405780" y="1932292"/>
            <a:ext cx="4294799" cy="4544707"/>
          </a:xfrm>
        </p:spPr>
        <p:txBody>
          <a:bodyPr>
            <a:normAutofit/>
          </a:bodyPr>
          <a:lstStyle/>
          <a:p>
            <a:pPr marL="342900" indent="-342900" algn="r"/>
            <a:r>
              <a:rPr lang="en-CA" dirty="0"/>
              <a:t>“You just do what you can” --- A. </a:t>
            </a:r>
            <a:r>
              <a:rPr lang="en-CA" dirty="0" err="1"/>
              <a:t>Heenan</a:t>
            </a:r>
            <a:endParaRPr lang="en-CA" dirty="0"/>
          </a:p>
          <a:p>
            <a:pPr marL="342900" indent="-342900"/>
            <a:r>
              <a:rPr lang="en-CA" dirty="0"/>
              <a:t>“Focus on one aspect and do it well” </a:t>
            </a:r>
          </a:p>
          <a:p>
            <a:pPr marL="0" indent="0" algn="r">
              <a:buNone/>
            </a:pPr>
            <a:r>
              <a:rPr lang="en-CA" dirty="0"/>
              <a:t>--- A. Desbiens</a:t>
            </a:r>
          </a:p>
          <a:p>
            <a:pPr algn="r"/>
            <a:r>
              <a:rPr lang="en-CA" dirty="0"/>
              <a:t>“All things are connected” ----- Dr. Tina Fraser</a:t>
            </a:r>
          </a:p>
          <a:p>
            <a:endParaRPr lang="en-CA" dirty="0"/>
          </a:p>
        </p:txBody>
      </p:sp>
      <p:sp>
        <p:nvSpPr>
          <p:cNvPr id="4" name="Oval 3">
            <a:extLst>
              <a:ext uri="{FF2B5EF4-FFF2-40B4-BE49-F238E27FC236}">
                <a16:creationId xmlns:a16="http://schemas.microsoft.com/office/drawing/2014/main" id="{905E7D43-2E0A-4146-8A4F-95A07B8A7CF0}"/>
              </a:ext>
            </a:extLst>
          </p:cNvPr>
          <p:cNvSpPr/>
          <p:nvPr/>
        </p:nvSpPr>
        <p:spPr>
          <a:xfrm>
            <a:off x="5586537" y="1844824"/>
            <a:ext cx="5328592" cy="4229584"/>
          </a:xfrm>
          <a:prstGeom prst="ellipse">
            <a:avLst/>
          </a:prstGeom>
          <a:noFill/>
          <a:ln w="63500">
            <a:solidFill>
              <a:schemeClr val="accent4"/>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5" name="Oval 4">
            <a:extLst>
              <a:ext uri="{FF2B5EF4-FFF2-40B4-BE49-F238E27FC236}">
                <a16:creationId xmlns:a16="http://schemas.microsoft.com/office/drawing/2014/main" id="{FE56EE92-EBC8-44DB-B94A-34ED5A79E53C}"/>
              </a:ext>
            </a:extLst>
          </p:cNvPr>
          <p:cNvSpPr/>
          <p:nvPr/>
        </p:nvSpPr>
        <p:spPr>
          <a:xfrm>
            <a:off x="5188566" y="3551368"/>
            <a:ext cx="936104" cy="816496"/>
          </a:xfrm>
          <a:prstGeom prst="ellipse">
            <a:avLst/>
          </a:prstGeom>
          <a:solidFill>
            <a:schemeClr val="accent4"/>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6" name="Oval 5">
            <a:extLst>
              <a:ext uri="{FF2B5EF4-FFF2-40B4-BE49-F238E27FC236}">
                <a16:creationId xmlns:a16="http://schemas.microsoft.com/office/drawing/2014/main" id="{91AC177C-B2E7-4C0D-8CEA-AB707D17E4E8}"/>
              </a:ext>
            </a:extLst>
          </p:cNvPr>
          <p:cNvSpPr/>
          <p:nvPr/>
        </p:nvSpPr>
        <p:spPr>
          <a:xfrm>
            <a:off x="10426961" y="3551368"/>
            <a:ext cx="936104" cy="816496"/>
          </a:xfrm>
          <a:prstGeom prst="ellipse">
            <a:avLst/>
          </a:prstGeom>
          <a:solidFill>
            <a:schemeClr val="accent1">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7" name="Oval 6">
            <a:extLst>
              <a:ext uri="{FF2B5EF4-FFF2-40B4-BE49-F238E27FC236}">
                <a16:creationId xmlns:a16="http://schemas.microsoft.com/office/drawing/2014/main" id="{013611BE-AFB0-4A03-A8B9-0F195C476E4B}"/>
              </a:ext>
            </a:extLst>
          </p:cNvPr>
          <p:cNvSpPr/>
          <p:nvPr/>
        </p:nvSpPr>
        <p:spPr>
          <a:xfrm>
            <a:off x="6526460" y="1721188"/>
            <a:ext cx="936104" cy="816496"/>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8" name="Oval 7">
            <a:extLst>
              <a:ext uri="{FF2B5EF4-FFF2-40B4-BE49-F238E27FC236}">
                <a16:creationId xmlns:a16="http://schemas.microsoft.com/office/drawing/2014/main" id="{69228CB9-8953-4C53-9876-ABA98C7AF64C}"/>
              </a:ext>
            </a:extLst>
          </p:cNvPr>
          <p:cNvSpPr/>
          <p:nvPr/>
        </p:nvSpPr>
        <p:spPr>
          <a:xfrm>
            <a:off x="9046740" y="1690154"/>
            <a:ext cx="936104" cy="816496"/>
          </a:xfrm>
          <a:prstGeom prst="ellipse">
            <a:avLst/>
          </a:prstGeom>
          <a:solidFill>
            <a:schemeClr val="bg2">
              <a:lumMod val="5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9" name="Oval 8">
            <a:extLst>
              <a:ext uri="{FF2B5EF4-FFF2-40B4-BE49-F238E27FC236}">
                <a16:creationId xmlns:a16="http://schemas.microsoft.com/office/drawing/2014/main" id="{30BA4EDF-71A3-40E4-84F6-430FD4C0AEDB}"/>
              </a:ext>
            </a:extLst>
          </p:cNvPr>
          <p:cNvSpPr/>
          <p:nvPr/>
        </p:nvSpPr>
        <p:spPr>
          <a:xfrm>
            <a:off x="6526460" y="5366583"/>
            <a:ext cx="936104" cy="816496"/>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10" name="Oval 9">
            <a:extLst>
              <a:ext uri="{FF2B5EF4-FFF2-40B4-BE49-F238E27FC236}">
                <a16:creationId xmlns:a16="http://schemas.microsoft.com/office/drawing/2014/main" id="{41A254ED-D49A-48C4-9852-0811B648DBA9}"/>
              </a:ext>
            </a:extLst>
          </p:cNvPr>
          <p:cNvSpPr/>
          <p:nvPr/>
        </p:nvSpPr>
        <p:spPr>
          <a:xfrm>
            <a:off x="9262764" y="5366583"/>
            <a:ext cx="936104" cy="816496"/>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11" name="Oval 10">
            <a:extLst>
              <a:ext uri="{FF2B5EF4-FFF2-40B4-BE49-F238E27FC236}">
                <a16:creationId xmlns:a16="http://schemas.microsoft.com/office/drawing/2014/main" id="{BC849920-509D-445C-BD08-5FB512E8FCEB}"/>
              </a:ext>
            </a:extLst>
          </p:cNvPr>
          <p:cNvSpPr/>
          <p:nvPr/>
        </p:nvSpPr>
        <p:spPr>
          <a:xfrm>
            <a:off x="7659224" y="3443199"/>
            <a:ext cx="1233183" cy="1055914"/>
          </a:xfrm>
          <a:prstGeom prst="ellipse">
            <a:avLst/>
          </a:prstGeom>
          <a:solidFill>
            <a:schemeClr val="accent4">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 name="TextBox 11">
            <a:extLst>
              <a:ext uri="{FF2B5EF4-FFF2-40B4-BE49-F238E27FC236}">
                <a16:creationId xmlns:a16="http://schemas.microsoft.com/office/drawing/2014/main" id="{3924F728-3C65-47B5-9DA4-2615A8922324}"/>
              </a:ext>
            </a:extLst>
          </p:cNvPr>
          <p:cNvSpPr txBox="1"/>
          <p:nvPr/>
        </p:nvSpPr>
        <p:spPr>
          <a:xfrm>
            <a:off x="7807763" y="3774950"/>
            <a:ext cx="936104" cy="369332"/>
          </a:xfrm>
          <a:prstGeom prst="rect">
            <a:avLst/>
          </a:prstGeom>
          <a:noFill/>
          <a:ln>
            <a:noFill/>
          </a:ln>
        </p:spPr>
        <p:txBody>
          <a:bodyPr wrap="square" rtlCol="0" anchor="ctr" anchorCtr="1">
            <a:spAutoFit/>
          </a:bodyPr>
          <a:lstStyle/>
          <a:p>
            <a:r>
              <a:rPr lang="en-CA" dirty="0"/>
              <a:t>Myself</a:t>
            </a:r>
          </a:p>
        </p:txBody>
      </p:sp>
      <p:sp>
        <p:nvSpPr>
          <p:cNvPr id="13" name="TextBox 12">
            <a:extLst>
              <a:ext uri="{FF2B5EF4-FFF2-40B4-BE49-F238E27FC236}">
                <a16:creationId xmlns:a16="http://schemas.microsoft.com/office/drawing/2014/main" id="{4FC9B950-0B95-4047-85A6-3EECBD31ECF4}"/>
              </a:ext>
            </a:extLst>
          </p:cNvPr>
          <p:cNvSpPr txBox="1"/>
          <p:nvPr/>
        </p:nvSpPr>
        <p:spPr>
          <a:xfrm>
            <a:off x="6500779" y="1844824"/>
            <a:ext cx="1132764" cy="646331"/>
          </a:xfrm>
          <a:prstGeom prst="rect">
            <a:avLst/>
          </a:prstGeom>
          <a:noFill/>
          <a:ln>
            <a:noFill/>
          </a:ln>
        </p:spPr>
        <p:txBody>
          <a:bodyPr wrap="square" rtlCol="0" anchor="ctr" anchorCtr="1">
            <a:spAutoFit/>
          </a:bodyPr>
          <a:lstStyle/>
          <a:p>
            <a:pPr algn="ctr"/>
            <a:r>
              <a:rPr lang="en-CA" dirty="0"/>
              <a:t>Student Self</a:t>
            </a:r>
          </a:p>
        </p:txBody>
      </p:sp>
      <p:sp>
        <p:nvSpPr>
          <p:cNvPr id="14" name="TextBox 13">
            <a:extLst>
              <a:ext uri="{FF2B5EF4-FFF2-40B4-BE49-F238E27FC236}">
                <a16:creationId xmlns:a16="http://schemas.microsoft.com/office/drawing/2014/main" id="{5B005F1E-0A2A-482F-9FD1-AC7FA2A49FA6}"/>
              </a:ext>
            </a:extLst>
          </p:cNvPr>
          <p:cNvSpPr txBox="1"/>
          <p:nvPr/>
        </p:nvSpPr>
        <p:spPr>
          <a:xfrm>
            <a:off x="5090236" y="3774950"/>
            <a:ext cx="1132764" cy="338554"/>
          </a:xfrm>
          <a:prstGeom prst="rect">
            <a:avLst/>
          </a:prstGeom>
          <a:noFill/>
          <a:ln>
            <a:noFill/>
          </a:ln>
        </p:spPr>
        <p:txBody>
          <a:bodyPr wrap="square" rtlCol="0" anchor="ctr" anchorCtr="1">
            <a:spAutoFit/>
          </a:bodyPr>
          <a:lstStyle/>
          <a:p>
            <a:pPr algn="ctr"/>
            <a:r>
              <a:rPr lang="en-CA" sz="1600" dirty="0"/>
              <a:t>Ancestors</a:t>
            </a:r>
          </a:p>
        </p:txBody>
      </p:sp>
      <p:sp>
        <p:nvSpPr>
          <p:cNvPr id="15" name="TextBox 14">
            <a:extLst>
              <a:ext uri="{FF2B5EF4-FFF2-40B4-BE49-F238E27FC236}">
                <a16:creationId xmlns:a16="http://schemas.microsoft.com/office/drawing/2014/main" id="{7DBF2C71-F00B-45BB-9B5B-B621B1E31919}"/>
              </a:ext>
            </a:extLst>
          </p:cNvPr>
          <p:cNvSpPr txBox="1"/>
          <p:nvPr/>
        </p:nvSpPr>
        <p:spPr>
          <a:xfrm>
            <a:off x="8948410" y="1913736"/>
            <a:ext cx="1132764" cy="369332"/>
          </a:xfrm>
          <a:prstGeom prst="rect">
            <a:avLst/>
          </a:prstGeom>
          <a:noFill/>
          <a:ln>
            <a:noFill/>
          </a:ln>
        </p:spPr>
        <p:txBody>
          <a:bodyPr wrap="square" rtlCol="0" anchor="ctr" anchorCtr="1">
            <a:spAutoFit/>
          </a:bodyPr>
          <a:lstStyle/>
          <a:p>
            <a:pPr algn="ctr"/>
            <a:r>
              <a:rPr lang="en-CA" dirty="0"/>
              <a:t>Family</a:t>
            </a:r>
          </a:p>
        </p:txBody>
      </p:sp>
      <p:sp>
        <p:nvSpPr>
          <p:cNvPr id="16" name="TextBox 15">
            <a:extLst>
              <a:ext uri="{FF2B5EF4-FFF2-40B4-BE49-F238E27FC236}">
                <a16:creationId xmlns:a16="http://schemas.microsoft.com/office/drawing/2014/main" id="{7D839ED1-BF72-4D45-BBF7-17715395ADDA}"/>
              </a:ext>
            </a:extLst>
          </p:cNvPr>
          <p:cNvSpPr txBox="1"/>
          <p:nvPr/>
        </p:nvSpPr>
        <p:spPr>
          <a:xfrm>
            <a:off x="6428130" y="5574746"/>
            <a:ext cx="1132764" cy="369332"/>
          </a:xfrm>
          <a:prstGeom prst="rect">
            <a:avLst/>
          </a:prstGeom>
          <a:noFill/>
          <a:ln>
            <a:noFill/>
          </a:ln>
        </p:spPr>
        <p:txBody>
          <a:bodyPr wrap="square" rtlCol="0" anchor="ctr" anchorCtr="1">
            <a:spAutoFit/>
          </a:bodyPr>
          <a:lstStyle/>
          <a:p>
            <a:pPr algn="ctr"/>
            <a:r>
              <a:rPr lang="en-CA" dirty="0"/>
              <a:t>Spirits </a:t>
            </a:r>
          </a:p>
        </p:txBody>
      </p:sp>
      <p:sp>
        <p:nvSpPr>
          <p:cNvPr id="17" name="TextBox 16">
            <a:extLst>
              <a:ext uri="{FF2B5EF4-FFF2-40B4-BE49-F238E27FC236}">
                <a16:creationId xmlns:a16="http://schemas.microsoft.com/office/drawing/2014/main" id="{0B5B8D73-85F8-493A-A1C3-30F03B538AC3}"/>
              </a:ext>
            </a:extLst>
          </p:cNvPr>
          <p:cNvSpPr txBox="1"/>
          <p:nvPr/>
        </p:nvSpPr>
        <p:spPr>
          <a:xfrm>
            <a:off x="9164434" y="5574746"/>
            <a:ext cx="1132764" cy="369332"/>
          </a:xfrm>
          <a:prstGeom prst="rect">
            <a:avLst/>
          </a:prstGeom>
          <a:noFill/>
          <a:ln>
            <a:noFill/>
          </a:ln>
        </p:spPr>
        <p:txBody>
          <a:bodyPr wrap="square" rtlCol="0" anchor="ctr" anchorCtr="1">
            <a:spAutoFit/>
          </a:bodyPr>
          <a:lstStyle/>
          <a:p>
            <a:pPr algn="ctr"/>
            <a:r>
              <a:rPr lang="en-CA" dirty="0"/>
              <a:t>Land</a:t>
            </a:r>
          </a:p>
        </p:txBody>
      </p:sp>
      <p:sp>
        <p:nvSpPr>
          <p:cNvPr id="18" name="TextBox 17">
            <a:extLst>
              <a:ext uri="{FF2B5EF4-FFF2-40B4-BE49-F238E27FC236}">
                <a16:creationId xmlns:a16="http://schemas.microsoft.com/office/drawing/2014/main" id="{B597D319-FC5C-43C5-97D2-404BBEF257EF}"/>
              </a:ext>
            </a:extLst>
          </p:cNvPr>
          <p:cNvSpPr txBox="1"/>
          <p:nvPr/>
        </p:nvSpPr>
        <p:spPr>
          <a:xfrm>
            <a:off x="10120754" y="3734615"/>
            <a:ext cx="1588749" cy="338554"/>
          </a:xfrm>
          <a:prstGeom prst="rect">
            <a:avLst/>
          </a:prstGeom>
          <a:noFill/>
          <a:ln>
            <a:noFill/>
          </a:ln>
        </p:spPr>
        <p:txBody>
          <a:bodyPr wrap="square" rtlCol="0" anchor="ctr" anchorCtr="1">
            <a:spAutoFit/>
          </a:bodyPr>
          <a:lstStyle/>
          <a:p>
            <a:pPr algn="ctr"/>
            <a:r>
              <a:rPr lang="en-CA" sz="1600" dirty="0"/>
              <a:t>Community</a:t>
            </a:r>
          </a:p>
        </p:txBody>
      </p:sp>
    </p:spTree>
    <p:extLst>
      <p:ext uri="{BB962C8B-B14F-4D97-AF65-F5344CB8AC3E}">
        <p14:creationId xmlns:p14="http://schemas.microsoft.com/office/powerpoint/2010/main" val="3790400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68D9F-CBDF-499E-89DE-8D5D9833DE63}"/>
              </a:ext>
            </a:extLst>
          </p:cNvPr>
          <p:cNvSpPr>
            <a:spLocks noGrp="1"/>
          </p:cNvSpPr>
          <p:nvPr>
            <p:ph type="title"/>
          </p:nvPr>
        </p:nvSpPr>
        <p:spPr/>
        <p:txBody>
          <a:bodyPr/>
          <a:lstStyle/>
          <a:p>
            <a:r>
              <a:rPr lang="en-CA" dirty="0"/>
              <a:t>Still, just because they are connected doesn’t mean that they are fixed in place</a:t>
            </a:r>
          </a:p>
        </p:txBody>
      </p:sp>
      <p:sp>
        <p:nvSpPr>
          <p:cNvPr id="4" name="Oval 3">
            <a:extLst>
              <a:ext uri="{FF2B5EF4-FFF2-40B4-BE49-F238E27FC236}">
                <a16:creationId xmlns:a16="http://schemas.microsoft.com/office/drawing/2014/main" id="{905E7D43-2E0A-4146-8A4F-95A07B8A7CF0}"/>
              </a:ext>
            </a:extLst>
          </p:cNvPr>
          <p:cNvSpPr/>
          <p:nvPr/>
        </p:nvSpPr>
        <p:spPr>
          <a:xfrm>
            <a:off x="5586537" y="1844824"/>
            <a:ext cx="5328592" cy="4229584"/>
          </a:xfrm>
          <a:prstGeom prst="ellipse">
            <a:avLst/>
          </a:prstGeom>
          <a:noFill/>
          <a:ln w="63500">
            <a:solidFill>
              <a:schemeClr val="accent4"/>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5" name="Oval 4">
            <a:extLst>
              <a:ext uri="{FF2B5EF4-FFF2-40B4-BE49-F238E27FC236}">
                <a16:creationId xmlns:a16="http://schemas.microsoft.com/office/drawing/2014/main" id="{FE56EE92-EBC8-44DB-B94A-34ED5A79E53C}"/>
              </a:ext>
            </a:extLst>
          </p:cNvPr>
          <p:cNvSpPr/>
          <p:nvPr/>
        </p:nvSpPr>
        <p:spPr>
          <a:xfrm>
            <a:off x="6113738" y="5248636"/>
            <a:ext cx="936104" cy="816496"/>
          </a:xfrm>
          <a:prstGeom prst="ellipse">
            <a:avLst/>
          </a:prstGeom>
          <a:solidFill>
            <a:schemeClr val="accent4"/>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6" name="Oval 5">
            <a:extLst>
              <a:ext uri="{FF2B5EF4-FFF2-40B4-BE49-F238E27FC236}">
                <a16:creationId xmlns:a16="http://schemas.microsoft.com/office/drawing/2014/main" id="{91AC177C-B2E7-4C0D-8CEA-AB707D17E4E8}"/>
              </a:ext>
            </a:extLst>
          </p:cNvPr>
          <p:cNvSpPr/>
          <p:nvPr/>
        </p:nvSpPr>
        <p:spPr>
          <a:xfrm>
            <a:off x="8835264" y="5541480"/>
            <a:ext cx="936104" cy="816496"/>
          </a:xfrm>
          <a:prstGeom prst="ellipse">
            <a:avLst/>
          </a:prstGeom>
          <a:solidFill>
            <a:schemeClr val="accent1">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7" name="Oval 6">
            <a:extLst>
              <a:ext uri="{FF2B5EF4-FFF2-40B4-BE49-F238E27FC236}">
                <a16:creationId xmlns:a16="http://schemas.microsoft.com/office/drawing/2014/main" id="{013611BE-AFB0-4A03-A8B9-0F195C476E4B}"/>
              </a:ext>
            </a:extLst>
          </p:cNvPr>
          <p:cNvSpPr/>
          <p:nvPr/>
        </p:nvSpPr>
        <p:spPr>
          <a:xfrm>
            <a:off x="7631634" y="1436576"/>
            <a:ext cx="936104" cy="816496"/>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8" name="Oval 7">
            <a:extLst>
              <a:ext uri="{FF2B5EF4-FFF2-40B4-BE49-F238E27FC236}">
                <a16:creationId xmlns:a16="http://schemas.microsoft.com/office/drawing/2014/main" id="{69228CB9-8953-4C53-9876-ABA98C7AF64C}"/>
              </a:ext>
            </a:extLst>
          </p:cNvPr>
          <p:cNvSpPr/>
          <p:nvPr/>
        </p:nvSpPr>
        <p:spPr>
          <a:xfrm>
            <a:off x="9589840" y="5115229"/>
            <a:ext cx="936104" cy="816496"/>
          </a:xfrm>
          <a:prstGeom prst="ellipse">
            <a:avLst/>
          </a:prstGeom>
          <a:solidFill>
            <a:schemeClr val="bg2">
              <a:lumMod val="5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9" name="Oval 8">
            <a:extLst>
              <a:ext uri="{FF2B5EF4-FFF2-40B4-BE49-F238E27FC236}">
                <a16:creationId xmlns:a16="http://schemas.microsoft.com/office/drawing/2014/main" id="{30BA4EDF-71A3-40E4-84F6-430FD4C0AEDB}"/>
              </a:ext>
            </a:extLst>
          </p:cNvPr>
          <p:cNvSpPr/>
          <p:nvPr/>
        </p:nvSpPr>
        <p:spPr>
          <a:xfrm>
            <a:off x="6975256" y="5570732"/>
            <a:ext cx="936104" cy="816496"/>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10" name="Oval 9">
            <a:extLst>
              <a:ext uri="{FF2B5EF4-FFF2-40B4-BE49-F238E27FC236}">
                <a16:creationId xmlns:a16="http://schemas.microsoft.com/office/drawing/2014/main" id="{41A254ED-D49A-48C4-9852-0811B648DBA9}"/>
              </a:ext>
            </a:extLst>
          </p:cNvPr>
          <p:cNvSpPr/>
          <p:nvPr/>
        </p:nvSpPr>
        <p:spPr>
          <a:xfrm>
            <a:off x="7920078" y="5649897"/>
            <a:ext cx="936104" cy="816496"/>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11" name="Oval 10">
            <a:extLst>
              <a:ext uri="{FF2B5EF4-FFF2-40B4-BE49-F238E27FC236}">
                <a16:creationId xmlns:a16="http://schemas.microsoft.com/office/drawing/2014/main" id="{BC849920-509D-445C-BD08-5FB512E8FCEB}"/>
              </a:ext>
            </a:extLst>
          </p:cNvPr>
          <p:cNvSpPr/>
          <p:nvPr/>
        </p:nvSpPr>
        <p:spPr>
          <a:xfrm>
            <a:off x="7659224" y="3443199"/>
            <a:ext cx="1233183" cy="1055914"/>
          </a:xfrm>
          <a:prstGeom prst="ellipse">
            <a:avLst/>
          </a:prstGeom>
          <a:solidFill>
            <a:schemeClr val="accent4">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 name="TextBox 11">
            <a:extLst>
              <a:ext uri="{FF2B5EF4-FFF2-40B4-BE49-F238E27FC236}">
                <a16:creationId xmlns:a16="http://schemas.microsoft.com/office/drawing/2014/main" id="{3924F728-3C65-47B5-9DA4-2615A8922324}"/>
              </a:ext>
            </a:extLst>
          </p:cNvPr>
          <p:cNvSpPr txBox="1"/>
          <p:nvPr/>
        </p:nvSpPr>
        <p:spPr>
          <a:xfrm>
            <a:off x="7807763" y="3774950"/>
            <a:ext cx="936104" cy="369332"/>
          </a:xfrm>
          <a:prstGeom prst="rect">
            <a:avLst/>
          </a:prstGeom>
          <a:noFill/>
          <a:ln>
            <a:noFill/>
          </a:ln>
        </p:spPr>
        <p:txBody>
          <a:bodyPr wrap="square" rtlCol="0" anchor="ctr" anchorCtr="1">
            <a:spAutoFit/>
          </a:bodyPr>
          <a:lstStyle/>
          <a:p>
            <a:r>
              <a:rPr lang="en-CA" dirty="0"/>
              <a:t>Myself</a:t>
            </a:r>
          </a:p>
        </p:txBody>
      </p:sp>
      <p:sp>
        <p:nvSpPr>
          <p:cNvPr id="13" name="TextBox 12">
            <a:extLst>
              <a:ext uri="{FF2B5EF4-FFF2-40B4-BE49-F238E27FC236}">
                <a16:creationId xmlns:a16="http://schemas.microsoft.com/office/drawing/2014/main" id="{4FC9B950-0B95-4047-85A6-3EECBD31ECF4}"/>
              </a:ext>
            </a:extLst>
          </p:cNvPr>
          <p:cNvSpPr txBox="1"/>
          <p:nvPr/>
        </p:nvSpPr>
        <p:spPr>
          <a:xfrm>
            <a:off x="7504500" y="1577712"/>
            <a:ext cx="1132764" cy="646331"/>
          </a:xfrm>
          <a:prstGeom prst="rect">
            <a:avLst/>
          </a:prstGeom>
          <a:noFill/>
          <a:ln>
            <a:noFill/>
          </a:ln>
        </p:spPr>
        <p:txBody>
          <a:bodyPr wrap="square" rtlCol="0" anchor="ctr" anchorCtr="1">
            <a:spAutoFit/>
          </a:bodyPr>
          <a:lstStyle/>
          <a:p>
            <a:pPr algn="ctr"/>
            <a:r>
              <a:rPr lang="en-CA" dirty="0"/>
              <a:t>Student Self</a:t>
            </a:r>
          </a:p>
        </p:txBody>
      </p:sp>
      <p:sp>
        <p:nvSpPr>
          <p:cNvPr id="14" name="TextBox 13">
            <a:extLst>
              <a:ext uri="{FF2B5EF4-FFF2-40B4-BE49-F238E27FC236}">
                <a16:creationId xmlns:a16="http://schemas.microsoft.com/office/drawing/2014/main" id="{5B005F1E-0A2A-482F-9FD1-AC7FA2A49FA6}"/>
              </a:ext>
            </a:extLst>
          </p:cNvPr>
          <p:cNvSpPr txBox="1"/>
          <p:nvPr/>
        </p:nvSpPr>
        <p:spPr>
          <a:xfrm>
            <a:off x="6015408" y="5458519"/>
            <a:ext cx="1132764" cy="338554"/>
          </a:xfrm>
          <a:prstGeom prst="rect">
            <a:avLst/>
          </a:prstGeom>
          <a:noFill/>
          <a:ln>
            <a:noFill/>
          </a:ln>
        </p:spPr>
        <p:txBody>
          <a:bodyPr wrap="square" rtlCol="0" anchor="ctr" anchorCtr="1">
            <a:spAutoFit/>
          </a:bodyPr>
          <a:lstStyle/>
          <a:p>
            <a:pPr algn="ctr"/>
            <a:r>
              <a:rPr lang="en-CA" sz="1600" dirty="0"/>
              <a:t>Ancestors</a:t>
            </a:r>
          </a:p>
        </p:txBody>
      </p:sp>
      <p:sp>
        <p:nvSpPr>
          <p:cNvPr id="15" name="TextBox 14">
            <a:extLst>
              <a:ext uri="{FF2B5EF4-FFF2-40B4-BE49-F238E27FC236}">
                <a16:creationId xmlns:a16="http://schemas.microsoft.com/office/drawing/2014/main" id="{7DBF2C71-F00B-45BB-9B5B-B621B1E31919}"/>
              </a:ext>
            </a:extLst>
          </p:cNvPr>
          <p:cNvSpPr txBox="1"/>
          <p:nvPr/>
        </p:nvSpPr>
        <p:spPr>
          <a:xfrm>
            <a:off x="9491510" y="5366522"/>
            <a:ext cx="1132764" cy="369332"/>
          </a:xfrm>
          <a:prstGeom prst="rect">
            <a:avLst/>
          </a:prstGeom>
          <a:noFill/>
          <a:ln>
            <a:noFill/>
          </a:ln>
        </p:spPr>
        <p:txBody>
          <a:bodyPr wrap="square" rtlCol="0" anchor="ctr" anchorCtr="1">
            <a:spAutoFit/>
          </a:bodyPr>
          <a:lstStyle/>
          <a:p>
            <a:pPr algn="ctr"/>
            <a:r>
              <a:rPr lang="en-CA" dirty="0"/>
              <a:t>Family</a:t>
            </a:r>
          </a:p>
        </p:txBody>
      </p:sp>
      <p:sp>
        <p:nvSpPr>
          <p:cNvPr id="16" name="TextBox 15">
            <a:extLst>
              <a:ext uri="{FF2B5EF4-FFF2-40B4-BE49-F238E27FC236}">
                <a16:creationId xmlns:a16="http://schemas.microsoft.com/office/drawing/2014/main" id="{7D839ED1-BF72-4D45-BBF7-17715395ADDA}"/>
              </a:ext>
            </a:extLst>
          </p:cNvPr>
          <p:cNvSpPr txBox="1"/>
          <p:nvPr/>
        </p:nvSpPr>
        <p:spPr>
          <a:xfrm>
            <a:off x="6898906" y="5754427"/>
            <a:ext cx="1132764" cy="369332"/>
          </a:xfrm>
          <a:prstGeom prst="rect">
            <a:avLst/>
          </a:prstGeom>
          <a:noFill/>
          <a:ln>
            <a:noFill/>
          </a:ln>
        </p:spPr>
        <p:txBody>
          <a:bodyPr wrap="square" rtlCol="0" anchor="ctr" anchorCtr="1">
            <a:spAutoFit/>
          </a:bodyPr>
          <a:lstStyle/>
          <a:p>
            <a:pPr algn="ctr"/>
            <a:r>
              <a:rPr lang="en-CA" dirty="0"/>
              <a:t>Spirits </a:t>
            </a:r>
          </a:p>
        </p:txBody>
      </p:sp>
      <p:sp>
        <p:nvSpPr>
          <p:cNvPr id="17" name="TextBox 16">
            <a:extLst>
              <a:ext uri="{FF2B5EF4-FFF2-40B4-BE49-F238E27FC236}">
                <a16:creationId xmlns:a16="http://schemas.microsoft.com/office/drawing/2014/main" id="{0B5B8D73-85F8-493A-A1C3-30F03B538AC3}"/>
              </a:ext>
            </a:extLst>
          </p:cNvPr>
          <p:cNvSpPr txBox="1"/>
          <p:nvPr/>
        </p:nvSpPr>
        <p:spPr>
          <a:xfrm>
            <a:off x="7826841" y="5822349"/>
            <a:ext cx="1132764" cy="369332"/>
          </a:xfrm>
          <a:prstGeom prst="rect">
            <a:avLst/>
          </a:prstGeom>
          <a:noFill/>
          <a:ln>
            <a:noFill/>
          </a:ln>
        </p:spPr>
        <p:txBody>
          <a:bodyPr wrap="square" rtlCol="0" anchor="ctr" anchorCtr="1">
            <a:spAutoFit/>
          </a:bodyPr>
          <a:lstStyle/>
          <a:p>
            <a:pPr algn="ctr"/>
            <a:r>
              <a:rPr lang="en-CA" dirty="0"/>
              <a:t>Land</a:t>
            </a:r>
          </a:p>
        </p:txBody>
      </p:sp>
      <p:sp>
        <p:nvSpPr>
          <p:cNvPr id="18" name="TextBox 17">
            <a:extLst>
              <a:ext uri="{FF2B5EF4-FFF2-40B4-BE49-F238E27FC236}">
                <a16:creationId xmlns:a16="http://schemas.microsoft.com/office/drawing/2014/main" id="{B597D319-FC5C-43C5-97D2-404BBEF257EF}"/>
              </a:ext>
            </a:extLst>
          </p:cNvPr>
          <p:cNvSpPr txBox="1"/>
          <p:nvPr/>
        </p:nvSpPr>
        <p:spPr>
          <a:xfrm>
            <a:off x="8639123" y="5772507"/>
            <a:ext cx="1588749" cy="338554"/>
          </a:xfrm>
          <a:prstGeom prst="rect">
            <a:avLst/>
          </a:prstGeom>
          <a:noFill/>
          <a:ln>
            <a:noFill/>
          </a:ln>
        </p:spPr>
        <p:txBody>
          <a:bodyPr wrap="square" rtlCol="0" anchor="ctr" anchorCtr="1">
            <a:spAutoFit/>
          </a:bodyPr>
          <a:lstStyle/>
          <a:p>
            <a:pPr algn="ctr"/>
            <a:r>
              <a:rPr lang="en-CA" sz="1600" dirty="0"/>
              <a:t>Community</a:t>
            </a:r>
          </a:p>
        </p:txBody>
      </p:sp>
      <p:sp>
        <p:nvSpPr>
          <p:cNvPr id="19" name="Arrow: Curved Left 18">
            <a:extLst>
              <a:ext uri="{FF2B5EF4-FFF2-40B4-BE49-F238E27FC236}">
                <a16:creationId xmlns:a16="http://schemas.microsoft.com/office/drawing/2014/main" id="{8A8D4AF8-3FD6-4923-A68F-BFDB3808812A}"/>
              </a:ext>
            </a:extLst>
          </p:cNvPr>
          <p:cNvSpPr/>
          <p:nvPr/>
        </p:nvSpPr>
        <p:spPr>
          <a:xfrm>
            <a:off x="11013459" y="2060849"/>
            <a:ext cx="873751" cy="3277296"/>
          </a:xfrm>
          <a:prstGeom prst="curved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solidFill>
                <a:schemeClr val="tx1"/>
              </a:solidFill>
            </a:endParaRPr>
          </a:p>
        </p:txBody>
      </p:sp>
      <p:sp>
        <p:nvSpPr>
          <p:cNvPr id="20" name="Arrow: Curved Right 19">
            <a:extLst>
              <a:ext uri="{FF2B5EF4-FFF2-40B4-BE49-F238E27FC236}">
                <a16:creationId xmlns:a16="http://schemas.microsoft.com/office/drawing/2014/main" id="{F4ADD228-8102-40A3-835A-FCE1C48D90C1}"/>
              </a:ext>
            </a:extLst>
          </p:cNvPr>
          <p:cNvSpPr/>
          <p:nvPr/>
        </p:nvSpPr>
        <p:spPr>
          <a:xfrm>
            <a:off x="4693926" y="2119086"/>
            <a:ext cx="794281" cy="3249758"/>
          </a:xfrm>
          <a:prstGeom prst="curved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solidFill>
                <a:schemeClr val="tx1"/>
              </a:solidFill>
            </a:endParaRPr>
          </a:p>
        </p:txBody>
      </p:sp>
      <p:sp>
        <p:nvSpPr>
          <p:cNvPr id="21" name="TextBox 20">
            <a:extLst>
              <a:ext uri="{FF2B5EF4-FFF2-40B4-BE49-F238E27FC236}">
                <a16:creationId xmlns:a16="http://schemas.microsoft.com/office/drawing/2014/main" id="{52F2C03C-F4C4-4E6F-BD29-DFF9A49FE669}"/>
              </a:ext>
            </a:extLst>
          </p:cNvPr>
          <p:cNvSpPr txBox="1"/>
          <p:nvPr/>
        </p:nvSpPr>
        <p:spPr>
          <a:xfrm>
            <a:off x="892797" y="2731919"/>
            <a:ext cx="2764785" cy="2677656"/>
          </a:xfrm>
          <a:prstGeom prst="rect">
            <a:avLst/>
          </a:prstGeom>
          <a:noFill/>
          <a:ln>
            <a:solidFill>
              <a:schemeClr val="accent4"/>
            </a:solidFill>
          </a:ln>
        </p:spPr>
        <p:txBody>
          <a:bodyPr wrap="square" rtlCol="0" anchor="ctr" anchorCtr="1">
            <a:spAutoFit/>
          </a:bodyPr>
          <a:lstStyle/>
          <a:p>
            <a:pPr marL="342900" indent="-342900">
              <a:buFont typeface="Arial" panose="020B0604020202020204" pitchFamily="34" charset="0"/>
              <a:buChar char="•"/>
            </a:pPr>
            <a:r>
              <a:rPr lang="en-CA" sz="2400" dirty="0"/>
              <a:t>Or Does it? </a:t>
            </a:r>
          </a:p>
          <a:p>
            <a:endParaRPr lang="en-CA" sz="2400" dirty="0"/>
          </a:p>
          <a:p>
            <a:pPr marL="342900" indent="-342900">
              <a:buFont typeface="Arial" panose="020B0604020202020204" pitchFamily="34" charset="0"/>
              <a:buChar char="•"/>
            </a:pPr>
            <a:r>
              <a:rPr lang="en-CA" sz="2400" dirty="0"/>
              <a:t>Is there something that might be holding these things in place?</a:t>
            </a:r>
          </a:p>
        </p:txBody>
      </p:sp>
    </p:spTree>
    <p:extLst>
      <p:ext uri="{BB962C8B-B14F-4D97-AF65-F5344CB8AC3E}">
        <p14:creationId xmlns:p14="http://schemas.microsoft.com/office/powerpoint/2010/main" val="534801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Straight Connector 34">
            <a:extLst>
              <a:ext uri="{FF2B5EF4-FFF2-40B4-BE49-F238E27FC236}">
                <a16:creationId xmlns:a16="http://schemas.microsoft.com/office/drawing/2014/main" id="{DC9F4BE2-D636-4481-A05B-1CD8E9A73395}"/>
              </a:ext>
            </a:extLst>
          </p:cNvPr>
          <p:cNvCxnSpPr>
            <a:cxnSpLocks/>
            <a:endCxn id="10" idx="1"/>
          </p:cNvCxnSpPr>
          <p:nvPr/>
        </p:nvCxnSpPr>
        <p:spPr>
          <a:xfrm>
            <a:off x="5374332" y="4265634"/>
            <a:ext cx="980690" cy="134777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9B5850-D2C8-41A7-BC00-05B8144DAD4E}"/>
              </a:ext>
            </a:extLst>
          </p:cNvPr>
          <p:cNvCxnSpPr>
            <a:cxnSpLocks/>
            <a:stCxn id="9" idx="7"/>
          </p:cNvCxnSpPr>
          <p:nvPr/>
        </p:nvCxnSpPr>
        <p:spPr>
          <a:xfrm flipV="1">
            <a:off x="4168150" y="4176125"/>
            <a:ext cx="883704" cy="149414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2C2A455-9A77-4E5F-91AE-96356D3739D1}"/>
              </a:ext>
            </a:extLst>
          </p:cNvPr>
          <p:cNvCxnSpPr>
            <a:cxnSpLocks/>
            <a:endCxn id="8" idx="3"/>
          </p:cNvCxnSpPr>
          <p:nvPr/>
        </p:nvCxnSpPr>
        <p:spPr>
          <a:xfrm flipV="1">
            <a:off x="5152740" y="2418111"/>
            <a:ext cx="1202282" cy="1603848"/>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8414D10-78EB-403A-A698-73ADC3280BDE}"/>
              </a:ext>
            </a:extLst>
          </p:cNvPr>
          <p:cNvCxnSpPr>
            <a:cxnSpLocks/>
            <a:endCxn id="12" idx="2"/>
          </p:cNvCxnSpPr>
          <p:nvPr/>
        </p:nvCxnSpPr>
        <p:spPr>
          <a:xfrm>
            <a:off x="3983135" y="2411133"/>
            <a:ext cx="1262171" cy="1780103"/>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21" name="Hexagon 20">
            <a:extLst>
              <a:ext uri="{FF2B5EF4-FFF2-40B4-BE49-F238E27FC236}">
                <a16:creationId xmlns:a16="http://schemas.microsoft.com/office/drawing/2014/main" id="{2113F7C5-F038-4E3D-9DF4-1E4FC04CDFB0}"/>
              </a:ext>
            </a:extLst>
          </p:cNvPr>
          <p:cNvSpPr/>
          <p:nvPr/>
        </p:nvSpPr>
        <p:spPr>
          <a:xfrm>
            <a:off x="2857617" y="2165119"/>
            <a:ext cx="4727337" cy="3828722"/>
          </a:xfrm>
          <a:prstGeom prst="hexagon">
            <a:avLst/>
          </a:prstGeom>
          <a:noFill/>
          <a:ln w="63500"/>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2" name="Title 1">
            <a:extLst>
              <a:ext uri="{FF2B5EF4-FFF2-40B4-BE49-F238E27FC236}">
                <a16:creationId xmlns:a16="http://schemas.microsoft.com/office/drawing/2014/main" id="{4F268D9F-CBDF-499E-89DE-8D5D9833DE63}"/>
              </a:ext>
            </a:extLst>
          </p:cNvPr>
          <p:cNvSpPr>
            <a:spLocks noGrp="1"/>
          </p:cNvSpPr>
          <p:nvPr>
            <p:ph type="title"/>
          </p:nvPr>
        </p:nvSpPr>
        <p:spPr/>
        <p:txBody>
          <a:bodyPr/>
          <a:lstStyle/>
          <a:p>
            <a:r>
              <a:rPr lang="en-CA" dirty="0"/>
              <a:t>I started to think about other connections that might exist</a:t>
            </a:r>
          </a:p>
        </p:txBody>
      </p:sp>
      <p:sp>
        <p:nvSpPr>
          <p:cNvPr id="4" name="Oval 3">
            <a:extLst>
              <a:ext uri="{FF2B5EF4-FFF2-40B4-BE49-F238E27FC236}">
                <a16:creationId xmlns:a16="http://schemas.microsoft.com/office/drawing/2014/main" id="{905E7D43-2E0A-4146-8A4F-95A07B8A7CF0}"/>
              </a:ext>
            </a:extLst>
          </p:cNvPr>
          <p:cNvSpPr/>
          <p:nvPr/>
        </p:nvSpPr>
        <p:spPr>
          <a:xfrm>
            <a:off x="2857617" y="1721188"/>
            <a:ext cx="4727337" cy="4755812"/>
          </a:xfrm>
          <a:prstGeom prst="ellipse">
            <a:avLst/>
          </a:prstGeom>
          <a:noFill/>
          <a:ln w="63500">
            <a:solidFill>
              <a:schemeClr val="accent4"/>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5" name="Oval 4">
            <a:extLst>
              <a:ext uri="{FF2B5EF4-FFF2-40B4-BE49-F238E27FC236}">
                <a16:creationId xmlns:a16="http://schemas.microsoft.com/office/drawing/2014/main" id="{FE56EE92-EBC8-44DB-B94A-34ED5A79E53C}"/>
              </a:ext>
            </a:extLst>
          </p:cNvPr>
          <p:cNvSpPr/>
          <p:nvPr/>
        </p:nvSpPr>
        <p:spPr>
          <a:xfrm>
            <a:off x="2427254" y="3664921"/>
            <a:ext cx="936104" cy="816496"/>
          </a:xfrm>
          <a:prstGeom prst="ellipse">
            <a:avLst/>
          </a:prstGeom>
          <a:solidFill>
            <a:schemeClr val="accent4"/>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6" name="Oval 5">
            <a:extLst>
              <a:ext uri="{FF2B5EF4-FFF2-40B4-BE49-F238E27FC236}">
                <a16:creationId xmlns:a16="http://schemas.microsoft.com/office/drawing/2014/main" id="{91AC177C-B2E7-4C0D-8CEA-AB707D17E4E8}"/>
              </a:ext>
            </a:extLst>
          </p:cNvPr>
          <p:cNvSpPr/>
          <p:nvPr/>
        </p:nvSpPr>
        <p:spPr>
          <a:xfrm>
            <a:off x="7116900" y="3586136"/>
            <a:ext cx="936104" cy="816496"/>
          </a:xfrm>
          <a:prstGeom prst="ellipse">
            <a:avLst/>
          </a:prstGeom>
          <a:solidFill>
            <a:schemeClr val="accent1">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8" name="Oval 7">
            <a:extLst>
              <a:ext uri="{FF2B5EF4-FFF2-40B4-BE49-F238E27FC236}">
                <a16:creationId xmlns:a16="http://schemas.microsoft.com/office/drawing/2014/main" id="{69228CB9-8953-4C53-9876-ABA98C7AF64C}"/>
              </a:ext>
            </a:extLst>
          </p:cNvPr>
          <p:cNvSpPr/>
          <p:nvPr/>
        </p:nvSpPr>
        <p:spPr>
          <a:xfrm>
            <a:off x="6217933" y="1721188"/>
            <a:ext cx="936104" cy="816496"/>
          </a:xfrm>
          <a:prstGeom prst="ellipse">
            <a:avLst/>
          </a:prstGeom>
          <a:solidFill>
            <a:schemeClr val="bg2">
              <a:lumMod val="5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7" name="Oval 6">
            <a:extLst>
              <a:ext uri="{FF2B5EF4-FFF2-40B4-BE49-F238E27FC236}">
                <a16:creationId xmlns:a16="http://schemas.microsoft.com/office/drawing/2014/main" id="{013611BE-AFB0-4A03-A8B9-0F195C476E4B}"/>
              </a:ext>
            </a:extLst>
          </p:cNvPr>
          <p:cNvSpPr/>
          <p:nvPr/>
        </p:nvSpPr>
        <p:spPr>
          <a:xfrm>
            <a:off x="3270805" y="1756228"/>
            <a:ext cx="936104" cy="750421"/>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9" name="Oval 8">
            <a:extLst>
              <a:ext uri="{FF2B5EF4-FFF2-40B4-BE49-F238E27FC236}">
                <a16:creationId xmlns:a16="http://schemas.microsoft.com/office/drawing/2014/main" id="{30BA4EDF-71A3-40E4-84F6-430FD4C0AEDB}"/>
              </a:ext>
            </a:extLst>
          </p:cNvPr>
          <p:cNvSpPr/>
          <p:nvPr/>
        </p:nvSpPr>
        <p:spPr>
          <a:xfrm>
            <a:off x="3369135" y="5553844"/>
            <a:ext cx="936104" cy="795004"/>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10" name="Oval 9">
            <a:extLst>
              <a:ext uri="{FF2B5EF4-FFF2-40B4-BE49-F238E27FC236}">
                <a16:creationId xmlns:a16="http://schemas.microsoft.com/office/drawing/2014/main" id="{41A254ED-D49A-48C4-9852-0811B648DBA9}"/>
              </a:ext>
            </a:extLst>
          </p:cNvPr>
          <p:cNvSpPr/>
          <p:nvPr/>
        </p:nvSpPr>
        <p:spPr>
          <a:xfrm>
            <a:off x="6217933" y="5493836"/>
            <a:ext cx="936104" cy="816496"/>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11" name="Oval 10">
            <a:extLst>
              <a:ext uri="{FF2B5EF4-FFF2-40B4-BE49-F238E27FC236}">
                <a16:creationId xmlns:a16="http://schemas.microsoft.com/office/drawing/2014/main" id="{BC849920-509D-445C-BD08-5FB512E8FCEB}"/>
              </a:ext>
            </a:extLst>
          </p:cNvPr>
          <p:cNvSpPr/>
          <p:nvPr/>
        </p:nvSpPr>
        <p:spPr>
          <a:xfrm>
            <a:off x="4604693" y="3545212"/>
            <a:ext cx="1233183" cy="1055914"/>
          </a:xfrm>
          <a:prstGeom prst="ellipse">
            <a:avLst/>
          </a:prstGeom>
          <a:solidFill>
            <a:schemeClr val="accent4">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 name="TextBox 11">
            <a:extLst>
              <a:ext uri="{FF2B5EF4-FFF2-40B4-BE49-F238E27FC236}">
                <a16:creationId xmlns:a16="http://schemas.microsoft.com/office/drawing/2014/main" id="{3924F728-3C65-47B5-9DA4-2615A8922324}"/>
              </a:ext>
            </a:extLst>
          </p:cNvPr>
          <p:cNvSpPr txBox="1"/>
          <p:nvPr/>
        </p:nvSpPr>
        <p:spPr>
          <a:xfrm>
            <a:off x="4777254" y="3821904"/>
            <a:ext cx="936104" cy="369332"/>
          </a:xfrm>
          <a:prstGeom prst="rect">
            <a:avLst/>
          </a:prstGeom>
          <a:noFill/>
          <a:ln>
            <a:noFill/>
          </a:ln>
        </p:spPr>
        <p:txBody>
          <a:bodyPr wrap="square" rtlCol="0" anchor="ctr" anchorCtr="1">
            <a:spAutoFit/>
          </a:bodyPr>
          <a:lstStyle/>
          <a:p>
            <a:r>
              <a:rPr lang="en-CA" dirty="0"/>
              <a:t>Myself</a:t>
            </a:r>
          </a:p>
        </p:txBody>
      </p:sp>
      <p:sp>
        <p:nvSpPr>
          <p:cNvPr id="13" name="TextBox 12">
            <a:extLst>
              <a:ext uri="{FF2B5EF4-FFF2-40B4-BE49-F238E27FC236}">
                <a16:creationId xmlns:a16="http://schemas.microsoft.com/office/drawing/2014/main" id="{4FC9B950-0B95-4047-85A6-3EECBD31ECF4}"/>
              </a:ext>
            </a:extLst>
          </p:cNvPr>
          <p:cNvSpPr txBox="1"/>
          <p:nvPr/>
        </p:nvSpPr>
        <p:spPr>
          <a:xfrm>
            <a:off x="3172475" y="1860318"/>
            <a:ext cx="1132764" cy="646331"/>
          </a:xfrm>
          <a:prstGeom prst="rect">
            <a:avLst/>
          </a:prstGeom>
          <a:noFill/>
          <a:ln>
            <a:noFill/>
          </a:ln>
        </p:spPr>
        <p:txBody>
          <a:bodyPr wrap="square" rtlCol="0" anchor="ctr" anchorCtr="1">
            <a:spAutoFit/>
          </a:bodyPr>
          <a:lstStyle/>
          <a:p>
            <a:pPr algn="ctr"/>
            <a:r>
              <a:rPr lang="en-CA" dirty="0"/>
              <a:t>Student Self</a:t>
            </a:r>
          </a:p>
        </p:txBody>
      </p:sp>
      <p:sp>
        <p:nvSpPr>
          <p:cNvPr id="14" name="TextBox 13">
            <a:extLst>
              <a:ext uri="{FF2B5EF4-FFF2-40B4-BE49-F238E27FC236}">
                <a16:creationId xmlns:a16="http://schemas.microsoft.com/office/drawing/2014/main" id="{5B005F1E-0A2A-482F-9FD1-AC7FA2A49FA6}"/>
              </a:ext>
            </a:extLst>
          </p:cNvPr>
          <p:cNvSpPr txBox="1"/>
          <p:nvPr/>
        </p:nvSpPr>
        <p:spPr>
          <a:xfrm>
            <a:off x="2328924" y="3911691"/>
            <a:ext cx="1132764" cy="338554"/>
          </a:xfrm>
          <a:prstGeom prst="rect">
            <a:avLst/>
          </a:prstGeom>
          <a:noFill/>
          <a:ln>
            <a:noFill/>
          </a:ln>
        </p:spPr>
        <p:txBody>
          <a:bodyPr wrap="square" rtlCol="0" anchor="ctr" anchorCtr="1">
            <a:spAutoFit/>
          </a:bodyPr>
          <a:lstStyle/>
          <a:p>
            <a:pPr algn="ctr"/>
            <a:r>
              <a:rPr lang="en-CA" sz="1600" dirty="0"/>
              <a:t>Ancestors</a:t>
            </a:r>
          </a:p>
        </p:txBody>
      </p:sp>
      <p:sp>
        <p:nvSpPr>
          <p:cNvPr id="15" name="TextBox 14">
            <a:extLst>
              <a:ext uri="{FF2B5EF4-FFF2-40B4-BE49-F238E27FC236}">
                <a16:creationId xmlns:a16="http://schemas.microsoft.com/office/drawing/2014/main" id="{7DBF2C71-F00B-45BB-9B5B-B621B1E31919}"/>
              </a:ext>
            </a:extLst>
          </p:cNvPr>
          <p:cNvSpPr txBox="1"/>
          <p:nvPr/>
        </p:nvSpPr>
        <p:spPr>
          <a:xfrm>
            <a:off x="6124670" y="1894613"/>
            <a:ext cx="1132764" cy="369332"/>
          </a:xfrm>
          <a:prstGeom prst="rect">
            <a:avLst/>
          </a:prstGeom>
          <a:noFill/>
          <a:ln>
            <a:noFill/>
          </a:ln>
        </p:spPr>
        <p:txBody>
          <a:bodyPr wrap="square" rtlCol="0" anchor="ctr" anchorCtr="1">
            <a:spAutoFit/>
          </a:bodyPr>
          <a:lstStyle/>
          <a:p>
            <a:pPr algn="ctr"/>
            <a:r>
              <a:rPr lang="en-CA" dirty="0"/>
              <a:t>Family</a:t>
            </a:r>
          </a:p>
        </p:txBody>
      </p:sp>
      <p:sp>
        <p:nvSpPr>
          <p:cNvPr id="16" name="TextBox 15">
            <a:extLst>
              <a:ext uri="{FF2B5EF4-FFF2-40B4-BE49-F238E27FC236}">
                <a16:creationId xmlns:a16="http://schemas.microsoft.com/office/drawing/2014/main" id="{7D839ED1-BF72-4D45-BBF7-17715395ADDA}"/>
              </a:ext>
            </a:extLst>
          </p:cNvPr>
          <p:cNvSpPr txBox="1"/>
          <p:nvPr/>
        </p:nvSpPr>
        <p:spPr>
          <a:xfrm>
            <a:off x="3270805" y="5783161"/>
            <a:ext cx="1132764" cy="369332"/>
          </a:xfrm>
          <a:prstGeom prst="rect">
            <a:avLst/>
          </a:prstGeom>
          <a:noFill/>
          <a:ln>
            <a:noFill/>
          </a:ln>
        </p:spPr>
        <p:txBody>
          <a:bodyPr wrap="square" rtlCol="0" anchor="ctr" anchorCtr="1">
            <a:spAutoFit/>
          </a:bodyPr>
          <a:lstStyle/>
          <a:p>
            <a:pPr algn="ctr"/>
            <a:r>
              <a:rPr lang="en-CA" dirty="0"/>
              <a:t>Spirits </a:t>
            </a:r>
          </a:p>
        </p:txBody>
      </p:sp>
      <p:sp>
        <p:nvSpPr>
          <p:cNvPr id="17" name="TextBox 16">
            <a:extLst>
              <a:ext uri="{FF2B5EF4-FFF2-40B4-BE49-F238E27FC236}">
                <a16:creationId xmlns:a16="http://schemas.microsoft.com/office/drawing/2014/main" id="{0B5B8D73-85F8-493A-A1C3-30F03B538AC3}"/>
              </a:ext>
            </a:extLst>
          </p:cNvPr>
          <p:cNvSpPr txBox="1"/>
          <p:nvPr/>
        </p:nvSpPr>
        <p:spPr>
          <a:xfrm>
            <a:off x="6124670" y="5717630"/>
            <a:ext cx="1132764" cy="369332"/>
          </a:xfrm>
          <a:prstGeom prst="rect">
            <a:avLst/>
          </a:prstGeom>
          <a:noFill/>
          <a:ln>
            <a:noFill/>
          </a:ln>
        </p:spPr>
        <p:txBody>
          <a:bodyPr wrap="square" rtlCol="0" anchor="ctr" anchorCtr="1">
            <a:spAutoFit/>
          </a:bodyPr>
          <a:lstStyle/>
          <a:p>
            <a:pPr algn="ctr"/>
            <a:r>
              <a:rPr lang="en-CA" dirty="0"/>
              <a:t>Land</a:t>
            </a:r>
          </a:p>
        </p:txBody>
      </p:sp>
      <p:sp>
        <p:nvSpPr>
          <p:cNvPr id="18" name="TextBox 17">
            <a:extLst>
              <a:ext uri="{FF2B5EF4-FFF2-40B4-BE49-F238E27FC236}">
                <a16:creationId xmlns:a16="http://schemas.microsoft.com/office/drawing/2014/main" id="{B597D319-FC5C-43C5-97D2-404BBEF257EF}"/>
              </a:ext>
            </a:extLst>
          </p:cNvPr>
          <p:cNvSpPr txBox="1"/>
          <p:nvPr/>
        </p:nvSpPr>
        <p:spPr>
          <a:xfrm>
            <a:off x="6871110" y="3852682"/>
            <a:ext cx="1588749" cy="338554"/>
          </a:xfrm>
          <a:prstGeom prst="rect">
            <a:avLst/>
          </a:prstGeom>
          <a:noFill/>
          <a:ln>
            <a:noFill/>
          </a:ln>
        </p:spPr>
        <p:txBody>
          <a:bodyPr wrap="square" rtlCol="0" anchor="ctr" anchorCtr="1">
            <a:spAutoFit/>
          </a:bodyPr>
          <a:lstStyle/>
          <a:p>
            <a:pPr algn="ctr"/>
            <a:r>
              <a:rPr lang="en-CA" sz="1600" dirty="0"/>
              <a:t>Community</a:t>
            </a:r>
          </a:p>
        </p:txBody>
      </p:sp>
      <p:cxnSp>
        <p:nvCxnSpPr>
          <p:cNvPr id="29" name="Straight Connector 28">
            <a:extLst>
              <a:ext uri="{FF2B5EF4-FFF2-40B4-BE49-F238E27FC236}">
                <a16:creationId xmlns:a16="http://schemas.microsoft.com/office/drawing/2014/main" id="{C4463B25-47A6-44B3-925A-14C665BC4884}"/>
              </a:ext>
            </a:extLst>
          </p:cNvPr>
          <p:cNvCxnSpPr>
            <a:stCxn id="11" idx="7"/>
            <a:endCxn id="11" idx="7"/>
          </p:cNvCxnSpPr>
          <p:nvPr/>
        </p:nvCxnSpPr>
        <p:spPr>
          <a:xfrm>
            <a:off x="5657281" y="369984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54B3217-0E0F-4CB4-8D30-6C03512733A8}"/>
              </a:ext>
            </a:extLst>
          </p:cNvPr>
          <p:cNvCxnSpPr>
            <a:cxnSpLocks/>
            <a:stCxn id="11" idx="6"/>
          </p:cNvCxnSpPr>
          <p:nvPr/>
        </p:nvCxnSpPr>
        <p:spPr>
          <a:xfrm>
            <a:off x="5837876" y="4073169"/>
            <a:ext cx="1241335" cy="6312"/>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69D8E9D-291B-43D2-BF48-DC6CA33C5AE3}"/>
              </a:ext>
            </a:extLst>
          </p:cNvPr>
          <p:cNvCxnSpPr>
            <a:cxnSpLocks/>
            <a:stCxn id="14" idx="3"/>
            <a:endCxn id="11" idx="2"/>
          </p:cNvCxnSpPr>
          <p:nvPr/>
        </p:nvCxnSpPr>
        <p:spPr>
          <a:xfrm flipV="1">
            <a:off x="3461688" y="4073169"/>
            <a:ext cx="1143005" cy="7799"/>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9384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a:extLst>
              <a:ext uri="{FF2B5EF4-FFF2-40B4-BE49-F238E27FC236}">
                <a16:creationId xmlns:a16="http://schemas.microsoft.com/office/drawing/2014/main" id="{954B3217-0E0F-4CB4-8D30-6C03512733A8}"/>
              </a:ext>
            </a:extLst>
          </p:cNvPr>
          <p:cNvCxnSpPr>
            <a:cxnSpLocks/>
            <a:stCxn id="11" idx="6"/>
          </p:cNvCxnSpPr>
          <p:nvPr/>
        </p:nvCxnSpPr>
        <p:spPr>
          <a:xfrm flipV="1">
            <a:off x="5837876" y="4046525"/>
            <a:ext cx="1629630" cy="26644"/>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69D8E9D-291B-43D2-BF48-DC6CA33C5AE3}"/>
              </a:ext>
            </a:extLst>
          </p:cNvPr>
          <p:cNvCxnSpPr>
            <a:cxnSpLocks/>
            <a:endCxn id="11" idx="2"/>
          </p:cNvCxnSpPr>
          <p:nvPr/>
        </p:nvCxnSpPr>
        <p:spPr>
          <a:xfrm flipV="1">
            <a:off x="2953766" y="4073169"/>
            <a:ext cx="1650927" cy="23412"/>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2C2A455-9A77-4E5F-91AE-96356D3739D1}"/>
              </a:ext>
            </a:extLst>
          </p:cNvPr>
          <p:cNvCxnSpPr>
            <a:cxnSpLocks/>
            <a:endCxn id="15" idx="2"/>
          </p:cNvCxnSpPr>
          <p:nvPr/>
        </p:nvCxnSpPr>
        <p:spPr>
          <a:xfrm flipV="1">
            <a:off x="3900896" y="2263945"/>
            <a:ext cx="2790156" cy="3629780"/>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F0CDDD08-BF7D-46DD-8C61-28A990C1609A}"/>
              </a:ext>
            </a:extLst>
          </p:cNvPr>
          <p:cNvCxnSpPr>
            <a:cxnSpLocks/>
          </p:cNvCxnSpPr>
          <p:nvPr/>
        </p:nvCxnSpPr>
        <p:spPr>
          <a:xfrm flipV="1">
            <a:off x="3772085" y="-1561638"/>
            <a:ext cx="2896830" cy="368724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FFF3BA4E-82B6-4D40-BAFD-AAD905361CEC}"/>
              </a:ext>
            </a:extLst>
          </p:cNvPr>
          <p:cNvCxnSpPr>
            <a:cxnSpLocks/>
          </p:cNvCxnSpPr>
          <p:nvPr/>
        </p:nvCxnSpPr>
        <p:spPr>
          <a:xfrm flipV="1">
            <a:off x="3785582" y="6033349"/>
            <a:ext cx="2896830" cy="368724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F804889-CD9E-4D83-A4F2-4304C00FB297}"/>
              </a:ext>
            </a:extLst>
          </p:cNvPr>
          <p:cNvCxnSpPr>
            <a:cxnSpLocks/>
          </p:cNvCxnSpPr>
          <p:nvPr/>
        </p:nvCxnSpPr>
        <p:spPr>
          <a:xfrm flipH="1" flipV="1">
            <a:off x="3923409" y="6116111"/>
            <a:ext cx="2843948" cy="3828721"/>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D190DF96-F873-42BC-9AB7-CA6E2B9DA164}"/>
              </a:ext>
            </a:extLst>
          </p:cNvPr>
          <p:cNvCxnSpPr>
            <a:cxnSpLocks/>
          </p:cNvCxnSpPr>
          <p:nvPr/>
        </p:nvCxnSpPr>
        <p:spPr>
          <a:xfrm flipH="1" flipV="1">
            <a:off x="3850266" y="-1699913"/>
            <a:ext cx="2843948" cy="3828721"/>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EBF2FAC-DF1E-4046-8D71-B92AD2098E94}"/>
              </a:ext>
            </a:extLst>
          </p:cNvPr>
          <p:cNvCxnSpPr>
            <a:cxnSpLocks/>
          </p:cNvCxnSpPr>
          <p:nvPr/>
        </p:nvCxnSpPr>
        <p:spPr>
          <a:xfrm flipV="1">
            <a:off x="2911130" y="333699"/>
            <a:ext cx="4709748" cy="5226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39A8DB3E-9246-45DE-9E71-229E7CDFD229}"/>
              </a:ext>
            </a:extLst>
          </p:cNvPr>
          <p:cNvCxnSpPr>
            <a:cxnSpLocks/>
          </p:cNvCxnSpPr>
          <p:nvPr/>
        </p:nvCxnSpPr>
        <p:spPr>
          <a:xfrm flipH="1" flipV="1">
            <a:off x="90285" y="275467"/>
            <a:ext cx="2843948" cy="3828721"/>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CB55CFDF-0E97-4362-8588-E4D7DDB35EFE}"/>
              </a:ext>
            </a:extLst>
          </p:cNvPr>
          <p:cNvCxnSpPr>
            <a:cxnSpLocks/>
          </p:cNvCxnSpPr>
          <p:nvPr/>
        </p:nvCxnSpPr>
        <p:spPr>
          <a:xfrm flipV="1">
            <a:off x="126681" y="4099297"/>
            <a:ext cx="2896830" cy="3687249"/>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48" name="Hexagon 47">
            <a:extLst>
              <a:ext uri="{FF2B5EF4-FFF2-40B4-BE49-F238E27FC236}">
                <a16:creationId xmlns:a16="http://schemas.microsoft.com/office/drawing/2014/main" id="{9963700F-91BA-4813-A60C-A262A2E6B520}"/>
              </a:ext>
            </a:extLst>
          </p:cNvPr>
          <p:cNvSpPr/>
          <p:nvPr/>
        </p:nvSpPr>
        <p:spPr>
          <a:xfrm>
            <a:off x="-919704" y="303184"/>
            <a:ext cx="4727337" cy="3828722"/>
          </a:xfrm>
          <a:prstGeom prst="hexagon">
            <a:avLst/>
          </a:prstGeom>
          <a:noFill/>
          <a:ln w="63500"/>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49" name="Hexagon 48">
            <a:extLst>
              <a:ext uri="{FF2B5EF4-FFF2-40B4-BE49-F238E27FC236}">
                <a16:creationId xmlns:a16="http://schemas.microsoft.com/office/drawing/2014/main" id="{BD9B79AA-3480-4586-ACBE-225CB4C14927}"/>
              </a:ext>
            </a:extLst>
          </p:cNvPr>
          <p:cNvSpPr/>
          <p:nvPr/>
        </p:nvSpPr>
        <p:spPr>
          <a:xfrm>
            <a:off x="-921014" y="4141861"/>
            <a:ext cx="4727337" cy="3828722"/>
          </a:xfrm>
          <a:prstGeom prst="hexagon">
            <a:avLst/>
          </a:prstGeom>
          <a:noFill/>
          <a:ln w="63500"/>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cxnSp>
        <p:nvCxnSpPr>
          <p:cNvPr id="47" name="Straight Connector 46">
            <a:extLst>
              <a:ext uri="{FF2B5EF4-FFF2-40B4-BE49-F238E27FC236}">
                <a16:creationId xmlns:a16="http://schemas.microsoft.com/office/drawing/2014/main" id="{479B2F75-1E07-4956-8C7A-97B9318B6152}"/>
              </a:ext>
            </a:extLst>
          </p:cNvPr>
          <p:cNvCxnSpPr>
            <a:cxnSpLocks/>
          </p:cNvCxnSpPr>
          <p:nvPr/>
        </p:nvCxnSpPr>
        <p:spPr>
          <a:xfrm flipV="1">
            <a:off x="-423465" y="2140912"/>
            <a:ext cx="4709748" cy="5226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B56A745-0305-42D2-B3F2-8934CB17CA6E}"/>
              </a:ext>
            </a:extLst>
          </p:cNvPr>
          <p:cNvCxnSpPr>
            <a:cxnSpLocks/>
          </p:cNvCxnSpPr>
          <p:nvPr/>
        </p:nvCxnSpPr>
        <p:spPr>
          <a:xfrm flipV="1">
            <a:off x="6697744" y="5963546"/>
            <a:ext cx="4709748" cy="5226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419CF8D-9B66-4159-A359-DDB917627918}"/>
              </a:ext>
            </a:extLst>
          </p:cNvPr>
          <p:cNvCxnSpPr>
            <a:cxnSpLocks/>
            <a:stCxn id="15" idx="2"/>
            <a:endCxn id="26" idx="0"/>
          </p:cNvCxnSpPr>
          <p:nvPr/>
        </p:nvCxnSpPr>
        <p:spPr>
          <a:xfrm flipV="1">
            <a:off x="6691052" y="2211680"/>
            <a:ext cx="4709748" cy="5226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0F41C40-DC76-4306-9D6A-C77DA12B9E39}"/>
              </a:ext>
            </a:extLst>
          </p:cNvPr>
          <p:cNvCxnSpPr>
            <a:cxnSpLocks/>
          </p:cNvCxnSpPr>
          <p:nvPr/>
        </p:nvCxnSpPr>
        <p:spPr>
          <a:xfrm flipV="1">
            <a:off x="7597474" y="4209721"/>
            <a:ext cx="2896830" cy="368724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C44CBDC-3B67-43B1-A237-D5ECDB287054}"/>
              </a:ext>
            </a:extLst>
          </p:cNvPr>
          <p:cNvCxnSpPr>
            <a:cxnSpLocks/>
          </p:cNvCxnSpPr>
          <p:nvPr/>
        </p:nvCxnSpPr>
        <p:spPr>
          <a:xfrm flipH="1" flipV="1">
            <a:off x="7523136" y="4124322"/>
            <a:ext cx="2843948" cy="3828721"/>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2648C63-CBD2-484C-B3FF-2C7321A11FD0}"/>
              </a:ext>
            </a:extLst>
          </p:cNvPr>
          <p:cNvCxnSpPr>
            <a:cxnSpLocks/>
            <a:endCxn id="26" idx="4"/>
          </p:cNvCxnSpPr>
          <p:nvPr/>
        </p:nvCxnSpPr>
        <p:spPr>
          <a:xfrm flipH="1" flipV="1">
            <a:off x="7630644" y="297320"/>
            <a:ext cx="2843948" cy="3828721"/>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F5B253A-D259-4FE4-8CC5-1792F1098AB1}"/>
              </a:ext>
            </a:extLst>
          </p:cNvPr>
          <p:cNvCxnSpPr>
            <a:cxnSpLocks/>
          </p:cNvCxnSpPr>
          <p:nvPr/>
        </p:nvCxnSpPr>
        <p:spPr>
          <a:xfrm flipV="1">
            <a:off x="7521852" y="353393"/>
            <a:ext cx="2896830" cy="3687249"/>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27" name="Hexagon 26">
            <a:extLst>
              <a:ext uri="{FF2B5EF4-FFF2-40B4-BE49-F238E27FC236}">
                <a16:creationId xmlns:a16="http://schemas.microsoft.com/office/drawing/2014/main" id="{AFC16F51-BE4F-40A9-BDCB-2937E7A456F5}"/>
              </a:ext>
            </a:extLst>
          </p:cNvPr>
          <p:cNvSpPr/>
          <p:nvPr/>
        </p:nvSpPr>
        <p:spPr>
          <a:xfrm>
            <a:off x="6653930" y="4099094"/>
            <a:ext cx="4727337" cy="3828722"/>
          </a:xfrm>
          <a:prstGeom prst="hexagon">
            <a:avLst/>
          </a:prstGeom>
          <a:noFill/>
          <a:ln w="63500"/>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26" name="Hexagon 25">
            <a:extLst>
              <a:ext uri="{FF2B5EF4-FFF2-40B4-BE49-F238E27FC236}">
                <a16:creationId xmlns:a16="http://schemas.microsoft.com/office/drawing/2014/main" id="{403C861D-6C08-4ACA-AABD-0CCDBC605AA5}"/>
              </a:ext>
            </a:extLst>
          </p:cNvPr>
          <p:cNvSpPr/>
          <p:nvPr/>
        </p:nvSpPr>
        <p:spPr>
          <a:xfrm>
            <a:off x="6673463" y="297319"/>
            <a:ext cx="4727337" cy="3828722"/>
          </a:xfrm>
          <a:prstGeom prst="hexagon">
            <a:avLst/>
          </a:prstGeom>
          <a:noFill/>
          <a:ln w="63500"/>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cxnSp>
        <p:nvCxnSpPr>
          <p:cNvPr id="23" name="Straight Connector 22">
            <a:extLst>
              <a:ext uri="{FF2B5EF4-FFF2-40B4-BE49-F238E27FC236}">
                <a16:creationId xmlns:a16="http://schemas.microsoft.com/office/drawing/2014/main" id="{68414D10-78EB-403A-A698-73ADC3280BDE}"/>
              </a:ext>
            </a:extLst>
          </p:cNvPr>
          <p:cNvCxnSpPr>
            <a:cxnSpLocks/>
          </p:cNvCxnSpPr>
          <p:nvPr/>
        </p:nvCxnSpPr>
        <p:spPr>
          <a:xfrm>
            <a:off x="3983135" y="2411133"/>
            <a:ext cx="2707362" cy="3552413"/>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21" name="Hexagon 20">
            <a:extLst>
              <a:ext uri="{FF2B5EF4-FFF2-40B4-BE49-F238E27FC236}">
                <a16:creationId xmlns:a16="http://schemas.microsoft.com/office/drawing/2014/main" id="{2113F7C5-F038-4E3D-9DF4-1E4FC04CDFB0}"/>
              </a:ext>
            </a:extLst>
          </p:cNvPr>
          <p:cNvSpPr/>
          <p:nvPr/>
        </p:nvSpPr>
        <p:spPr>
          <a:xfrm>
            <a:off x="2857617" y="2165119"/>
            <a:ext cx="4727337" cy="3828722"/>
          </a:xfrm>
          <a:prstGeom prst="hexagon">
            <a:avLst/>
          </a:prstGeom>
          <a:noFill/>
          <a:ln w="63500"/>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2" name="Title 1">
            <a:extLst>
              <a:ext uri="{FF2B5EF4-FFF2-40B4-BE49-F238E27FC236}">
                <a16:creationId xmlns:a16="http://schemas.microsoft.com/office/drawing/2014/main" id="{4F268D9F-CBDF-499E-89DE-8D5D9833DE63}"/>
              </a:ext>
            </a:extLst>
          </p:cNvPr>
          <p:cNvSpPr>
            <a:spLocks noGrp="1"/>
          </p:cNvSpPr>
          <p:nvPr>
            <p:ph type="title"/>
          </p:nvPr>
        </p:nvSpPr>
        <p:spPr>
          <a:xfrm>
            <a:off x="405780" y="381000"/>
            <a:ext cx="11783045" cy="732674"/>
          </a:xfrm>
        </p:spPr>
        <p:txBody>
          <a:bodyPr/>
          <a:lstStyle/>
          <a:p>
            <a:r>
              <a:rPr lang="en-CA" dirty="0"/>
              <a:t>Then I started to think about more connections </a:t>
            </a:r>
          </a:p>
        </p:txBody>
      </p:sp>
      <p:sp>
        <p:nvSpPr>
          <p:cNvPr id="4" name="Oval 3">
            <a:extLst>
              <a:ext uri="{FF2B5EF4-FFF2-40B4-BE49-F238E27FC236}">
                <a16:creationId xmlns:a16="http://schemas.microsoft.com/office/drawing/2014/main" id="{905E7D43-2E0A-4146-8A4F-95A07B8A7CF0}"/>
              </a:ext>
            </a:extLst>
          </p:cNvPr>
          <p:cNvSpPr/>
          <p:nvPr/>
        </p:nvSpPr>
        <p:spPr>
          <a:xfrm>
            <a:off x="2832968" y="1644053"/>
            <a:ext cx="4727337" cy="4755812"/>
          </a:xfrm>
          <a:prstGeom prst="ellipse">
            <a:avLst/>
          </a:prstGeom>
          <a:noFill/>
          <a:ln w="63500">
            <a:solidFill>
              <a:schemeClr val="accent4"/>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5" name="Oval 4">
            <a:extLst>
              <a:ext uri="{FF2B5EF4-FFF2-40B4-BE49-F238E27FC236}">
                <a16:creationId xmlns:a16="http://schemas.microsoft.com/office/drawing/2014/main" id="{FE56EE92-EBC8-44DB-B94A-34ED5A79E53C}"/>
              </a:ext>
            </a:extLst>
          </p:cNvPr>
          <p:cNvSpPr/>
          <p:nvPr/>
        </p:nvSpPr>
        <p:spPr>
          <a:xfrm>
            <a:off x="2427254" y="3664921"/>
            <a:ext cx="936104" cy="816496"/>
          </a:xfrm>
          <a:prstGeom prst="ellipse">
            <a:avLst/>
          </a:prstGeom>
          <a:solidFill>
            <a:schemeClr val="accent4"/>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6" name="Oval 5">
            <a:extLst>
              <a:ext uri="{FF2B5EF4-FFF2-40B4-BE49-F238E27FC236}">
                <a16:creationId xmlns:a16="http://schemas.microsoft.com/office/drawing/2014/main" id="{91AC177C-B2E7-4C0D-8CEA-AB707D17E4E8}"/>
              </a:ext>
            </a:extLst>
          </p:cNvPr>
          <p:cNvSpPr/>
          <p:nvPr/>
        </p:nvSpPr>
        <p:spPr>
          <a:xfrm>
            <a:off x="7116900" y="3586136"/>
            <a:ext cx="936104" cy="816496"/>
          </a:xfrm>
          <a:prstGeom prst="ellipse">
            <a:avLst/>
          </a:prstGeom>
          <a:solidFill>
            <a:schemeClr val="accent1">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8" name="Oval 7">
            <a:extLst>
              <a:ext uri="{FF2B5EF4-FFF2-40B4-BE49-F238E27FC236}">
                <a16:creationId xmlns:a16="http://schemas.microsoft.com/office/drawing/2014/main" id="{69228CB9-8953-4C53-9876-ABA98C7AF64C}"/>
              </a:ext>
            </a:extLst>
          </p:cNvPr>
          <p:cNvSpPr/>
          <p:nvPr/>
        </p:nvSpPr>
        <p:spPr>
          <a:xfrm>
            <a:off x="6217933" y="1721188"/>
            <a:ext cx="936104" cy="816496"/>
          </a:xfrm>
          <a:prstGeom prst="ellipse">
            <a:avLst/>
          </a:prstGeom>
          <a:solidFill>
            <a:schemeClr val="bg2">
              <a:lumMod val="5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7" name="Oval 6">
            <a:extLst>
              <a:ext uri="{FF2B5EF4-FFF2-40B4-BE49-F238E27FC236}">
                <a16:creationId xmlns:a16="http://schemas.microsoft.com/office/drawing/2014/main" id="{013611BE-AFB0-4A03-A8B9-0F195C476E4B}"/>
              </a:ext>
            </a:extLst>
          </p:cNvPr>
          <p:cNvSpPr/>
          <p:nvPr/>
        </p:nvSpPr>
        <p:spPr>
          <a:xfrm>
            <a:off x="3270805" y="1756228"/>
            <a:ext cx="936104" cy="750421"/>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9" name="Oval 8">
            <a:extLst>
              <a:ext uri="{FF2B5EF4-FFF2-40B4-BE49-F238E27FC236}">
                <a16:creationId xmlns:a16="http://schemas.microsoft.com/office/drawing/2014/main" id="{30BA4EDF-71A3-40E4-84F6-430FD4C0AEDB}"/>
              </a:ext>
            </a:extLst>
          </p:cNvPr>
          <p:cNvSpPr/>
          <p:nvPr/>
        </p:nvSpPr>
        <p:spPr>
          <a:xfrm>
            <a:off x="3369135" y="5553844"/>
            <a:ext cx="936104" cy="795004"/>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10" name="Oval 9">
            <a:extLst>
              <a:ext uri="{FF2B5EF4-FFF2-40B4-BE49-F238E27FC236}">
                <a16:creationId xmlns:a16="http://schemas.microsoft.com/office/drawing/2014/main" id="{41A254ED-D49A-48C4-9852-0811B648DBA9}"/>
              </a:ext>
            </a:extLst>
          </p:cNvPr>
          <p:cNvSpPr/>
          <p:nvPr/>
        </p:nvSpPr>
        <p:spPr>
          <a:xfrm>
            <a:off x="6217933" y="5493836"/>
            <a:ext cx="936104" cy="816496"/>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11" name="Oval 10">
            <a:extLst>
              <a:ext uri="{FF2B5EF4-FFF2-40B4-BE49-F238E27FC236}">
                <a16:creationId xmlns:a16="http://schemas.microsoft.com/office/drawing/2014/main" id="{BC849920-509D-445C-BD08-5FB512E8FCEB}"/>
              </a:ext>
            </a:extLst>
          </p:cNvPr>
          <p:cNvSpPr/>
          <p:nvPr/>
        </p:nvSpPr>
        <p:spPr>
          <a:xfrm>
            <a:off x="4604693" y="3545212"/>
            <a:ext cx="1233183" cy="1055914"/>
          </a:xfrm>
          <a:prstGeom prst="ellipse">
            <a:avLst/>
          </a:prstGeom>
          <a:solidFill>
            <a:schemeClr val="accent4">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12" name="TextBox 11">
            <a:extLst>
              <a:ext uri="{FF2B5EF4-FFF2-40B4-BE49-F238E27FC236}">
                <a16:creationId xmlns:a16="http://schemas.microsoft.com/office/drawing/2014/main" id="{3924F728-3C65-47B5-9DA4-2615A8922324}"/>
              </a:ext>
            </a:extLst>
          </p:cNvPr>
          <p:cNvSpPr txBox="1"/>
          <p:nvPr/>
        </p:nvSpPr>
        <p:spPr>
          <a:xfrm>
            <a:off x="4740712" y="3896302"/>
            <a:ext cx="936104" cy="369332"/>
          </a:xfrm>
          <a:prstGeom prst="rect">
            <a:avLst/>
          </a:prstGeom>
          <a:noFill/>
          <a:ln>
            <a:noFill/>
          </a:ln>
        </p:spPr>
        <p:txBody>
          <a:bodyPr wrap="square" rtlCol="0" anchor="ctr" anchorCtr="1">
            <a:spAutoFit/>
          </a:bodyPr>
          <a:lstStyle/>
          <a:p>
            <a:r>
              <a:rPr lang="en-CA" dirty="0"/>
              <a:t>Myself</a:t>
            </a:r>
          </a:p>
        </p:txBody>
      </p:sp>
      <p:sp>
        <p:nvSpPr>
          <p:cNvPr id="13" name="TextBox 12">
            <a:extLst>
              <a:ext uri="{FF2B5EF4-FFF2-40B4-BE49-F238E27FC236}">
                <a16:creationId xmlns:a16="http://schemas.microsoft.com/office/drawing/2014/main" id="{4FC9B950-0B95-4047-85A6-3EECBD31ECF4}"/>
              </a:ext>
            </a:extLst>
          </p:cNvPr>
          <p:cNvSpPr txBox="1"/>
          <p:nvPr/>
        </p:nvSpPr>
        <p:spPr>
          <a:xfrm>
            <a:off x="3172475" y="1860318"/>
            <a:ext cx="1132764" cy="646331"/>
          </a:xfrm>
          <a:prstGeom prst="rect">
            <a:avLst/>
          </a:prstGeom>
          <a:noFill/>
          <a:ln>
            <a:noFill/>
          </a:ln>
        </p:spPr>
        <p:txBody>
          <a:bodyPr wrap="square" rtlCol="0" anchor="ctr" anchorCtr="1">
            <a:spAutoFit/>
          </a:bodyPr>
          <a:lstStyle/>
          <a:p>
            <a:pPr algn="ctr"/>
            <a:r>
              <a:rPr lang="en-CA" dirty="0"/>
              <a:t>Student Self</a:t>
            </a:r>
          </a:p>
        </p:txBody>
      </p:sp>
      <p:sp>
        <p:nvSpPr>
          <p:cNvPr id="14" name="TextBox 13">
            <a:extLst>
              <a:ext uri="{FF2B5EF4-FFF2-40B4-BE49-F238E27FC236}">
                <a16:creationId xmlns:a16="http://schemas.microsoft.com/office/drawing/2014/main" id="{5B005F1E-0A2A-482F-9FD1-AC7FA2A49FA6}"/>
              </a:ext>
            </a:extLst>
          </p:cNvPr>
          <p:cNvSpPr txBox="1"/>
          <p:nvPr/>
        </p:nvSpPr>
        <p:spPr>
          <a:xfrm>
            <a:off x="2328924" y="3911691"/>
            <a:ext cx="1132764" cy="338554"/>
          </a:xfrm>
          <a:prstGeom prst="rect">
            <a:avLst/>
          </a:prstGeom>
          <a:noFill/>
          <a:ln>
            <a:noFill/>
          </a:ln>
        </p:spPr>
        <p:txBody>
          <a:bodyPr wrap="square" rtlCol="0" anchor="ctr" anchorCtr="1">
            <a:spAutoFit/>
          </a:bodyPr>
          <a:lstStyle/>
          <a:p>
            <a:pPr algn="ctr"/>
            <a:r>
              <a:rPr lang="en-CA" sz="1600" dirty="0"/>
              <a:t>Ancestors</a:t>
            </a:r>
          </a:p>
        </p:txBody>
      </p:sp>
      <p:sp>
        <p:nvSpPr>
          <p:cNvPr id="15" name="TextBox 14">
            <a:extLst>
              <a:ext uri="{FF2B5EF4-FFF2-40B4-BE49-F238E27FC236}">
                <a16:creationId xmlns:a16="http://schemas.microsoft.com/office/drawing/2014/main" id="{7DBF2C71-F00B-45BB-9B5B-B621B1E31919}"/>
              </a:ext>
            </a:extLst>
          </p:cNvPr>
          <p:cNvSpPr txBox="1"/>
          <p:nvPr/>
        </p:nvSpPr>
        <p:spPr>
          <a:xfrm>
            <a:off x="6124670" y="1894613"/>
            <a:ext cx="1132764" cy="369332"/>
          </a:xfrm>
          <a:prstGeom prst="rect">
            <a:avLst/>
          </a:prstGeom>
          <a:noFill/>
          <a:ln>
            <a:noFill/>
          </a:ln>
        </p:spPr>
        <p:txBody>
          <a:bodyPr wrap="square" rtlCol="0" anchor="ctr" anchorCtr="1">
            <a:spAutoFit/>
          </a:bodyPr>
          <a:lstStyle/>
          <a:p>
            <a:pPr algn="ctr"/>
            <a:r>
              <a:rPr lang="en-CA" dirty="0"/>
              <a:t>Family</a:t>
            </a:r>
          </a:p>
        </p:txBody>
      </p:sp>
      <p:sp>
        <p:nvSpPr>
          <p:cNvPr id="16" name="TextBox 15">
            <a:extLst>
              <a:ext uri="{FF2B5EF4-FFF2-40B4-BE49-F238E27FC236}">
                <a16:creationId xmlns:a16="http://schemas.microsoft.com/office/drawing/2014/main" id="{7D839ED1-BF72-4D45-BBF7-17715395ADDA}"/>
              </a:ext>
            </a:extLst>
          </p:cNvPr>
          <p:cNvSpPr txBox="1"/>
          <p:nvPr/>
        </p:nvSpPr>
        <p:spPr>
          <a:xfrm>
            <a:off x="3270805" y="5783161"/>
            <a:ext cx="1132764" cy="369332"/>
          </a:xfrm>
          <a:prstGeom prst="rect">
            <a:avLst/>
          </a:prstGeom>
          <a:noFill/>
          <a:ln>
            <a:noFill/>
          </a:ln>
        </p:spPr>
        <p:txBody>
          <a:bodyPr wrap="square" rtlCol="0" anchor="ctr" anchorCtr="1">
            <a:spAutoFit/>
          </a:bodyPr>
          <a:lstStyle/>
          <a:p>
            <a:pPr algn="ctr"/>
            <a:r>
              <a:rPr lang="en-CA" dirty="0"/>
              <a:t>Spirits </a:t>
            </a:r>
          </a:p>
        </p:txBody>
      </p:sp>
      <p:sp>
        <p:nvSpPr>
          <p:cNvPr id="17" name="TextBox 16">
            <a:extLst>
              <a:ext uri="{FF2B5EF4-FFF2-40B4-BE49-F238E27FC236}">
                <a16:creationId xmlns:a16="http://schemas.microsoft.com/office/drawing/2014/main" id="{0B5B8D73-85F8-493A-A1C3-30F03B538AC3}"/>
              </a:ext>
            </a:extLst>
          </p:cNvPr>
          <p:cNvSpPr txBox="1"/>
          <p:nvPr/>
        </p:nvSpPr>
        <p:spPr>
          <a:xfrm>
            <a:off x="6124670" y="5717630"/>
            <a:ext cx="1132764" cy="369332"/>
          </a:xfrm>
          <a:prstGeom prst="rect">
            <a:avLst/>
          </a:prstGeom>
          <a:noFill/>
          <a:ln>
            <a:noFill/>
          </a:ln>
        </p:spPr>
        <p:txBody>
          <a:bodyPr wrap="square" rtlCol="0" anchor="ctr" anchorCtr="1">
            <a:spAutoFit/>
          </a:bodyPr>
          <a:lstStyle/>
          <a:p>
            <a:pPr algn="ctr"/>
            <a:r>
              <a:rPr lang="en-CA" dirty="0"/>
              <a:t>Land</a:t>
            </a:r>
          </a:p>
        </p:txBody>
      </p:sp>
      <p:sp>
        <p:nvSpPr>
          <p:cNvPr id="18" name="TextBox 17">
            <a:extLst>
              <a:ext uri="{FF2B5EF4-FFF2-40B4-BE49-F238E27FC236}">
                <a16:creationId xmlns:a16="http://schemas.microsoft.com/office/drawing/2014/main" id="{B597D319-FC5C-43C5-97D2-404BBEF257EF}"/>
              </a:ext>
            </a:extLst>
          </p:cNvPr>
          <p:cNvSpPr txBox="1"/>
          <p:nvPr/>
        </p:nvSpPr>
        <p:spPr>
          <a:xfrm>
            <a:off x="6871110" y="3852682"/>
            <a:ext cx="1588749" cy="338554"/>
          </a:xfrm>
          <a:prstGeom prst="rect">
            <a:avLst/>
          </a:prstGeom>
          <a:noFill/>
          <a:ln>
            <a:noFill/>
          </a:ln>
        </p:spPr>
        <p:txBody>
          <a:bodyPr wrap="square" rtlCol="0" anchor="ctr" anchorCtr="1">
            <a:spAutoFit/>
          </a:bodyPr>
          <a:lstStyle/>
          <a:p>
            <a:pPr algn="ctr"/>
            <a:r>
              <a:rPr lang="en-CA" sz="1600" dirty="0"/>
              <a:t>Community</a:t>
            </a:r>
          </a:p>
        </p:txBody>
      </p:sp>
      <p:cxnSp>
        <p:nvCxnSpPr>
          <p:cNvPr id="29" name="Straight Connector 28">
            <a:extLst>
              <a:ext uri="{FF2B5EF4-FFF2-40B4-BE49-F238E27FC236}">
                <a16:creationId xmlns:a16="http://schemas.microsoft.com/office/drawing/2014/main" id="{C4463B25-47A6-44B3-925A-14C665BC4884}"/>
              </a:ext>
            </a:extLst>
          </p:cNvPr>
          <p:cNvCxnSpPr>
            <a:stCxn id="11" idx="7"/>
            <a:endCxn id="11" idx="7"/>
          </p:cNvCxnSpPr>
          <p:nvPr/>
        </p:nvCxnSpPr>
        <p:spPr>
          <a:xfrm>
            <a:off x="5657281" y="3699847"/>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EB3BA463-BC0E-4892-B649-7CD8AF6CA333}"/>
              </a:ext>
            </a:extLst>
          </p:cNvPr>
          <p:cNvSpPr/>
          <p:nvPr/>
        </p:nvSpPr>
        <p:spPr>
          <a:xfrm>
            <a:off x="7162592" y="-144388"/>
            <a:ext cx="936104" cy="795004"/>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33" name="Oval 32">
            <a:extLst>
              <a:ext uri="{FF2B5EF4-FFF2-40B4-BE49-F238E27FC236}">
                <a16:creationId xmlns:a16="http://schemas.microsoft.com/office/drawing/2014/main" id="{95D74212-AC77-4747-BD42-C0CF6C4C292B}"/>
              </a:ext>
            </a:extLst>
          </p:cNvPr>
          <p:cNvSpPr/>
          <p:nvPr/>
        </p:nvSpPr>
        <p:spPr>
          <a:xfrm>
            <a:off x="9982732" y="3645008"/>
            <a:ext cx="936104" cy="816496"/>
          </a:xfrm>
          <a:prstGeom prst="ellipse">
            <a:avLst/>
          </a:prstGeom>
          <a:solidFill>
            <a:schemeClr val="accent4"/>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cxnSp>
        <p:nvCxnSpPr>
          <p:cNvPr id="50" name="Straight Connector 49">
            <a:extLst>
              <a:ext uri="{FF2B5EF4-FFF2-40B4-BE49-F238E27FC236}">
                <a16:creationId xmlns:a16="http://schemas.microsoft.com/office/drawing/2014/main" id="{72CC76A4-7B04-418F-AE78-B88EF19EAFFA}"/>
              </a:ext>
            </a:extLst>
          </p:cNvPr>
          <p:cNvCxnSpPr>
            <a:cxnSpLocks/>
          </p:cNvCxnSpPr>
          <p:nvPr/>
        </p:nvCxnSpPr>
        <p:spPr>
          <a:xfrm flipV="1">
            <a:off x="-1330980" y="6020901"/>
            <a:ext cx="4709748" cy="5226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212370E-C599-461B-950F-045A6AACF783}"/>
              </a:ext>
            </a:extLst>
          </p:cNvPr>
          <p:cNvCxnSpPr>
            <a:cxnSpLocks/>
          </p:cNvCxnSpPr>
          <p:nvPr/>
        </p:nvCxnSpPr>
        <p:spPr>
          <a:xfrm flipH="1" flipV="1">
            <a:off x="16954" y="4172601"/>
            <a:ext cx="2843948" cy="3828721"/>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D96621E-BEBC-4C33-BB39-FBFFC7F1D6CE}"/>
              </a:ext>
            </a:extLst>
          </p:cNvPr>
          <p:cNvCxnSpPr>
            <a:cxnSpLocks/>
          </p:cNvCxnSpPr>
          <p:nvPr/>
        </p:nvCxnSpPr>
        <p:spPr>
          <a:xfrm flipV="1">
            <a:off x="119340" y="307137"/>
            <a:ext cx="2781588" cy="3741603"/>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AC2298EF-A9E1-45F5-983E-7C8699304A37}"/>
              </a:ext>
            </a:extLst>
          </p:cNvPr>
          <p:cNvSpPr/>
          <p:nvPr/>
        </p:nvSpPr>
        <p:spPr>
          <a:xfrm>
            <a:off x="-467291" y="3709799"/>
            <a:ext cx="936104" cy="816496"/>
          </a:xfrm>
          <a:prstGeom prst="ellipse">
            <a:avLst/>
          </a:prstGeom>
          <a:solidFill>
            <a:schemeClr val="accent1">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58" name="Oval 57">
            <a:extLst>
              <a:ext uri="{FF2B5EF4-FFF2-40B4-BE49-F238E27FC236}">
                <a16:creationId xmlns:a16="http://schemas.microsoft.com/office/drawing/2014/main" id="{FC94C87D-EBC8-47DC-A1AE-8149753CF6AD}"/>
              </a:ext>
            </a:extLst>
          </p:cNvPr>
          <p:cNvSpPr/>
          <p:nvPr/>
        </p:nvSpPr>
        <p:spPr>
          <a:xfrm>
            <a:off x="2343757" y="-215819"/>
            <a:ext cx="936104" cy="816496"/>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59" name="Oval 58">
            <a:extLst>
              <a:ext uri="{FF2B5EF4-FFF2-40B4-BE49-F238E27FC236}">
                <a16:creationId xmlns:a16="http://schemas.microsoft.com/office/drawing/2014/main" id="{DA8CEE84-7BC3-47EF-AD77-1CBC688D9B44}"/>
              </a:ext>
            </a:extLst>
          </p:cNvPr>
          <p:cNvSpPr/>
          <p:nvPr/>
        </p:nvSpPr>
        <p:spPr>
          <a:xfrm>
            <a:off x="10775207" y="1749026"/>
            <a:ext cx="936104" cy="750421"/>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60" name="Oval 59">
            <a:extLst>
              <a:ext uri="{FF2B5EF4-FFF2-40B4-BE49-F238E27FC236}">
                <a16:creationId xmlns:a16="http://schemas.microsoft.com/office/drawing/2014/main" id="{BEA9CC03-C689-45AA-A31D-EC129C9919FA}"/>
              </a:ext>
            </a:extLst>
          </p:cNvPr>
          <p:cNvSpPr/>
          <p:nvPr/>
        </p:nvSpPr>
        <p:spPr>
          <a:xfrm>
            <a:off x="9970163" y="-189013"/>
            <a:ext cx="936104" cy="816496"/>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62" name="Oval 61">
            <a:extLst>
              <a:ext uri="{FF2B5EF4-FFF2-40B4-BE49-F238E27FC236}">
                <a16:creationId xmlns:a16="http://schemas.microsoft.com/office/drawing/2014/main" id="{16E33D72-37AC-4CF0-8974-E39D02B7340B}"/>
              </a:ext>
            </a:extLst>
          </p:cNvPr>
          <p:cNvSpPr/>
          <p:nvPr/>
        </p:nvSpPr>
        <p:spPr>
          <a:xfrm>
            <a:off x="10906267" y="5545419"/>
            <a:ext cx="936104" cy="795004"/>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dirty="0"/>
          </a:p>
        </p:txBody>
      </p:sp>
      <p:sp>
        <p:nvSpPr>
          <p:cNvPr id="82" name="Oval 81">
            <a:extLst>
              <a:ext uri="{FF2B5EF4-FFF2-40B4-BE49-F238E27FC236}">
                <a16:creationId xmlns:a16="http://schemas.microsoft.com/office/drawing/2014/main" id="{A970FB70-9588-4917-A919-E2A8A2E5B667}"/>
              </a:ext>
            </a:extLst>
          </p:cNvPr>
          <p:cNvSpPr/>
          <p:nvPr/>
        </p:nvSpPr>
        <p:spPr>
          <a:xfrm>
            <a:off x="8401006" y="1735988"/>
            <a:ext cx="1233183" cy="1055914"/>
          </a:xfrm>
          <a:prstGeom prst="ellipse">
            <a:avLst/>
          </a:prstGeom>
          <a:solidFill>
            <a:schemeClr val="accent4">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83" name="Oval 82">
            <a:extLst>
              <a:ext uri="{FF2B5EF4-FFF2-40B4-BE49-F238E27FC236}">
                <a16:creationId xmlns:a16="http://schemas.microsoft.com/office/drawing/2014/main" id="{F888925A-95B9-40EE-82BC-DF6524310119}"/>
              </a:ext>
            </a:extLst>
          </p:cNvPr>
          <p:cNvSpPr/>
          <p:nvPr/>
        </p:nvSpPr>
        <p:spPr>
          <a:xfrm>
            <a:off x="850985" y="1637162"/>
            <a:ext cx="1233183" cy="1055914"/>
          </a:xfrm>
          <a:prstGeom prst="ellipse">
            <a:avLst/>
          </a:prstGeom>
          <a:solidFill>
            <a:schemeClr val="accent4">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84" name="Oval 83">
            <a:extLst>
              <a:ext uri="{FF2B5EF4-FFF2-40B4-BE49-F238E27FC236}">
                <a16:creationId xmlns:a16="http://schemas.microsoft.com/office/drawing/2014/main" id="{E6FEC3F9-04C8-418D-A358-74599B69E8CA}"/>
              </a:ext>
            </a:extLst>
          </p:cNvPr>
          <p:cNvSpPr/>
          <p:nvPr/>
        </p:nvSpPr>
        <p:spPr>
          <a:xfrm>
            <a:off x="8460579" y="5457041"/>
            <a:ext cx="1233183" cy="1055914"/>
          </a:xfrm>
          <a:prstGeom prst="ellipse">
            <a:avLst/>
          </a:prstGeom>
          <a:solidFill>
            <a:schemeClr val="accent4">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
        <p:nvSpPr>
          <p:cNvPr id="85" name="Oval 84">
            <a:extLst>
              <a:ext uri="{FF2B5EF4-FFF2-40B4-BE49-F238E27FC236}">
                <a16:creationId xmlns:a16="http://schemas.microsoft.com/office/drawing/2014/main" id="{6D54F1A2-185F-4BEA-A2C4-E12903454DCD}"/>
              </a:ext>
            </a:extLst>
          </p:cNvPr>
          <p:cNvSpPr/>
          <p:nvPr/>
        </p:nvSpPr>
        <p:spPr>
          <a:xfrm>
            <a:off x="831818" y="5505392"/>
            <a:ext cx="1324362" cy="1055914"/>
          </a:xfrm>
          <a:prstGeom prst="ellipse">
            <a:avLst/>
          </a:prstGeom>
          <a:solidFill>
            <a:schemeClr val="accent4">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60426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27" grpId="0" animBg="1"/>
      <p:bldP spid="26" grpId="0" animBg="1"/>
      <p:bldP spid="28" grpId="0" animBg="1"/>
      <p:bldP spid="33" grpId="0" animBg="1"/>
      <p:bldP spid="57" grpId="0" animBg="1"/>
      <p:bldP spid="58" grpId="0" animBg="1"/>
      <p:bldP spid="59" grpId="0" animBg="1"/>
      <p:bldP spid="60" grpId="0" animBg="1"/>
      <p:bldP spid="62" grpId="0" animBg="1"/>
      <p:bldP spid="82" grpId="0" animBg="1"/>
      <p:bldP spid="83" grpId="0" animBg="1"/>
      <p:bldP spid="84" grpId="0" animBg="1"/>
      <p:bldP spid="85" grpId="0" animBg="1"/>
    </p:bldLst>
  </p:timing>
</p:sld>
</file>

<file path=ppt/theme/theme1.xml><?xml version="1.0" encoding="utf-8"?>
<a:theme xmlns:a="http://schemas.openxmlformats.org/drawingml/2006/main" name="Hexagonal design templat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4"/>
        </a:lnRef>
        <a:fillRef idx="3">
          <a:schemeClr val="accent4"/>
        </a:fillRef>
        <a:effectRef idx="2">
          <a:schemeClr val="accent4"/>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4"/>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Hexagonal design slides.potx" id="{12658BD0-7259-4A0F-91D4-55B50BBE9BFD}" vid="{57622FE6-AF39-47E3-8976-1D25291C345B}"/>
    </a:ext>
  </a:extLst>
</a:theme>
</file>

<file path=ppt/theme/theme2.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E5ED73A5-C2D2-4D49-BB89-167E8E32C9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1D6E40-F509-498A-BF02-00C895783B4A}">
  <ds:schemaRefs>
    <ds:schemaRef ds:uri="http://schemas.microsoft.com/sharepoint/v3/contenttype/forms"/>
  </ds:schemaRefs>
</ds:datastoreItem>
</file>

<file path=customXml/itemProps3.xml><?xml version="1.0" encoding="utf-8"?>
<ds:datastoreItem xmlns:ds="http://schemas.openxmlformats.org/officeDocument/2006/customXml" ds:itemID="{02427FAC-CD3A-494C-985C-09E26C5EA507}">
  <ds:schemaRefs>
    <ds:schemaRef ds:uri="http://purl.org/dc/terms/"/>
    <ds:schemaRef ds:uri="http://schemas.microsoft.com/office/infopath/2007/PartnerControls"/>
    <ds:schemaRef ds:uri="40262f94-9f35-4ac3-9a90-690165a166b7"/>
    <ds:schemaRef ds:uri="a4f35948-e619-41b3-aa29-22878b09cfd2"/>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Hexagonal design slides</Template>
  <TotalTime>562</TotalTime>
  <Words>2069</Words>
  <Application>Microsoft Office PowerPoint</Application>
  <PresentationFormat>Custom</PresentationFormat>
  <Paragraphs>210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Euphemia</vt:lpstr>
      <vt:lpstr>Palatino Linotype</vt:lpstr>
      <vt:lpstr>Hexagonal design template</vt:lpstr>
      <vt:lpstr>THE COVERT ANTAGONIST:   A Harrowing Tale of Inquiry</vt:lpstr>
      <vt:lpstr>I WAS ONLY JUGGLING the basics</vt:lpstr>
      <vt:lpstr>I WAS FEELING OVERWHELMED</vt:lpstr>
      <vt:lpstr>And then we were assigned </vt:lpstr>
      <vt:lpstr>I COULD GIVE UP OR …</vt:lpstr>
      <vt:lpstr>This seems do-able, but there are still a lot of pieces</vt:lpstr>
      <vt:lpstr>Still, just because they are connected doesn’t mean that they are fixed in place</vt:lpstr>
      <vt:lpstr>I started to think about other connections that might exist</vt:lpstr>
      <vt:lpstr>Then I started to think about more connections </vt:lpstr>
      <vt:lpstr>Interesting thing about hexagons is that geometric shapes with only hexagonal faces of the same size can not exist. </vt:lpstr>
      <vt:lpstr>THE ANSWER TO MY INQUIRY QUESTION:</vt:lpstr>
      <vt:lpstr>MY CONCLUSIONS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Journey toward Mono-tasking</dc:title>
  <dc:creator>Jenny</dc:creator>
  <cp:lastModifiedBy>Jenny</cp:lastModifiedBy>
  <cp:revision>8</cp:revision>
  <cp:lastPrinted>2021-08-12T10:54:45Z</cp:lastPrinted>
  <dcterms:created xsi:type="dcterms:W3CDTF">2021-08-12T02:54:57Z</dcterms:created>
  <dcterms:modified xsi:type="dcterms:W3CDTF">2021-08-12T17:55:12Z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74063900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